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77"/>
  </p:notesMasterIdLst>
  <p:sldIdLst>
    <p:sldId id="398" r:id="rId2"/>
    <p:sldId id="399" r:id="rId3"/>
    <p:sldId id="258" r:id="rId4"/>
    <p:sldId id="411" r:id="rId5"/>
    <p:sldId id="412" r:id="rId6"/>
    <p:sldId id="403" r:id="rId7"/>
    <p:sldId id="401" r:id="rId8"/>
    <p:sldId id="457" r:id="rId9"/>
    <p:sldId id="458" r:id="rId10"/>
    <p:sldId id="459" r:id="rId11"/>
    <p:sldId id="460" r:id="rId12"/>
    <p:sldId id="461" r:id="rId13"/>
    <p:sldId id="462" r:id="rId14"/>
    <p:sldId id="496" r:id="rId15"/>
    <p:sldId id="418" r:id="rId16"/>
    <p:sldId id="416" r:id="rId17"/>
    <p:sldId id="417" r:id="rId18"/>
    <p:sldId id="404" r:id="rId19"/>
    <p:sldId id="405" r:id="rId20"/>
    <p:sldId id="406" r:id="rId21"/>
    <p:sldId id="402" r:id="rId22"/>
    <p:sldId id="365" r:id="rId23"/>
    <p:sldId id="340" r:id="rId24"/>
    <p:sldId id="463" r:id="rId25"/>
    <p:sldId id="464" r:id="rId26"/>
    <p:sldId id="378" r:id="rId27"/>
    <p:sldId id="383" r:id="rId28"/>
    <p:sldId id="341" r:id="rId29"/>
    <p:sldId id="488" r:id="rId30"/>
    <p:sldId id="343" r:id="rId31"/>
    <p:sldId id="344" r:id="rId32"/>
    <p:sldId id="409" r:id="rId33"/>
    <p:sldId id="345" r:id="rId34"/>
    <p:sldId id="346" r:id="rId35"/>
    <p:sldId id="379" r:id="rId36"/>
    <p:sldId id="489" r:id="rId37"/>
    <p:sldId id="490" r:id="rId38"/>
    <p:sldId id="381" r:id="rId39"/>
    <p:sldId id="351" r:id="rId40"/>
    <p:sldId id="469" r:id="rId41"/>
    <p:sldId id="470" r:id="rId42"/>
    <p:sldId id="471" r:id="rId43"/>
    <p:sldId id="352" r:id="rId44"/>
    <p:sldId id="493" r:id="rId45"/>
    <p:sldId id="494" r:id="rId46"/>
    <p:sldId id="472" r:id="rId47"/>
    <p:sldId id="474" r:id="rId48"/>
    <p:sldId id="495" r:id="rId49"/>
    <p:sldId id="384" r:id="rId50"/>
    <p:sldId id="475" r:id="rId51"/>
    <p:sldId id="476" r:id="rId52"/>
    <p:sldId id="354" r:id="rId53"/>
    <p:sldId id="367" r:id="rId54"/>
    <p:sldId id="353" r:id="rId55"/>
    <p:sldId id="355" r:id="rId56"/>
    <p:sldId id="356" r:id="rId57"/>
    <p:sldId id="357" r:id="rId58"/>
    <p:sldId id="358" r:id="rId59"/>
    <p:sldId id="477" r:id="rId60"/>
    <p:sldId id="478" r:id="rId61"/>
    <p:sldId id="359" r:id="rId62"/>
    <p:sldId id="479" r:id="rId63"/>
    <p:sldId id="360" r:id="rId64"/>
    <p:sldId id="504" r:id="rId65"/>
    <p:sldId id="362" r:id="rId66"/>
    <p:sldId id="363" r:id="rId67"/>
    <p:sldId id="364" r:id="rId68"/>
    <p:sldId id="480" r:id="rId69"/>
    <p:sldId id="497" r:id="rId70"/>
    <p:sldId id="498" r:id="rId71"/>
    <p:sldId id="349" r:id="rId72"/>
    <p:sldId id="389" r:id="rId73"/>
    <p:sldId id="390" r:id="rId74"/>
    <p:sldId id="392" r:id="rId75"/>
    <p:sldId id="393" r:id="rId76"/>
    <p:sldId id="394" r:id="rId77"/>
    <p:sldId id="395" r:id="rId78"/>
    <p:sldId id="366" r:id="rId79"/>
    <p:sldId id="410" r:id="rId80"/>
    <p:sldId id="368" r:id="rId81"/>
    <p:sldId id="385" r:id="rId82"/>
    <p:sldId id="386" r:id="rId83"/>
    <p:sldId id="387" r:id="rId84"/>
    <p:sldId id="499" r:id="rId85"/>
    <p:sldId id="369" r:id="rId86"/>
    <p:sldId id="388" r:id="rId87"/>
    <p:sldId id="484" r:id="rId88"/>
    <p:sldId id="419" r:id="rId89"/>
    <p:sldId id="485" r:id="rId90"/>
    <p:sldId id="500" r:id="rId91"/>
    <p:sldId id="413" r:id="rId92"/>
    <p:sldId id="414" r:id="rId93"/>
    <p:sldId id="415" r:id="rId94"/>
    <p:sldId id="505" r:id="rId95"/>
    <p:sldId id="482" r:id="rId96"/>
    <p:sldId id="501" r:id="rId97"/>
    <p:sldId id="502" r:id="rId98"/>
    <p:sldId id="503" r:id="rId99"/>
    <p:sldId id="370" r:id="rId100"/>
    <p:sldId id="420" r:id="rId101"/>
    <p:sldId id="421" r:id="rId102"/>
    <p:sldId id="422" r:id="rId103"/>
    <p:sldId id="423" r:id="rId104"/>
    <p:sldId id="424" r:id="rId105"/>
    <p:sldId id="426" r:id="rId106"/>
    <p:sldId id="428" r:id="rId107"/>
    <p:sldId id="427" r:id="rId108"/>
    <p:sldId id="429" r:id="rId109"/>
    <p:sldId id="430" r:id="rId110"/>
    <p:sldId id="431" r:id="rId111"/>
    <p:sldId id="432" r:id="rId112"/>
    <p:sldId id="372" r:id="rId113"/>
    <p:sldId id="433" r:id="rId114"/>
    <p:sldId id="434" r:id="rId115"/>
    <p:sldId id="371" r:id="rId116"/>
    <p:sldId id="436" r:id="rId117"/>
    <p:sldId id="438" r:id="rId118"/>
    <p:sldId id="309" r:id="rId119"/>
    <p:sldId id="310" r:id="rId120"/>
    <p:sldId id="311" r:id="rId121"/>
    <p:sldId id="312" r:id="rId122"/>
    <p:sldId id="486" r:id="rId123"/>
    <p:sldId id="440" r:id="rId124"/>
    <p:sldId id="441" r:id="rId125"/>
    <p:sldId id="437" r:id="rId126"/>
    <p:sldId id="442" r:id="rId127"/>
    <p:sldId id="443" r:id="rId128"/>
    <p:sldId id="444" r:id="rId129"/>
    <p:sldId id="445" r:id="rId130"/>
    <p:sldId id="446" r:id="rId131"/>
    <p:sldId id="447" r:id="rId132"/>
    <p:sldId id="448" r:id="rId133"/>
    <p:sldId id="449" r:id="rId134"/>
    <p:sldId id="450" r:id="rId135"/>
    <p:sldId id="451" r:id="rId136"/>
    <p:sldId id="452" r:id="rId137"/>
    <p:sldId id="453" r:id="rId138"/>
    <p:sldId id="454" r:id="rId139"/>
    <p:sldId id="455" r:id="rId140"/>
    <p:sldId id="373" r:id="rId141"/>
    <p:sldId id="374" r:id="rId142"/>
    <p:sldId id="375" r:id="rId143"/>
    <p:sldId id="376" r:id="rId144"/>
    <p:sldId id="331" r:id="rId145"/>
    <p:sldId id="332" r:id="rId146"/>
    <p:sldId id="333" r:id="rId147"/>
    <p:sldId id="334" r:id="rId148"/>
    <p:sldId id="335" r:id="rId149"/>
    <p:sldId id="336" r:id="rId150"/>
    <p:sldId id="337" r:id="rId151"/>
    <p:sldId id="338" r:id="rId152"/>
    <p:sldId id="339" r:id="rId153"/>
    <p:sldId id="313" r:id="rId154"/>
    <p:sldId id="314" r:id="rId155"/>
    <p:sldId id="315" r:id="rId156"/>
    <p:sldId id="316" r:id="rId157"/>
    <p:sldId id="317" r:id="rId158"/>
    <p:sldId id="318" r:id="rId159"/>
    <p:sldId id="319" r:id="rId160"/>
    <p:sldId id="320" r:id="rId161"/>
    <p:sldId id="321" r:id="rId162"/>
    <p:sldId id="322" r:id="rId163"/>
    <p:sldId id="323" r:id="rId164"/>
    <p:sldId id="324" r:id="rId165"/>
    <p:sldId id="325" r:id="rId166"/>
    <p:sldId id="481" r:id="rId167"/>
    <p:sldId id="391" r:id="rId168"/>
    <p:sldId id="396" r:id="rId169"/>
    <p:sldId id="435" r:id="rId170"/>
    <p:sldId id="487" r:id="rId171"/>
    <p:sldId id="439" r:id="rId172"/>
    <p:sldId id="467" r:id="rId173"/>
    <p:sldId id="466" r:id="rId174"/>
    <p:sldId id="468" r:id="rId175"/>
    <p:sldId id="491" r:id="rId1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EEN KUMAR" initials="NK" lastIdx="1" clrIdx="0">
    <p:extLst>
      <p:ext uri="{19B8F6BF-5375-455C-9EA6-DF929625EA0E}">
        <p15:presenceInfo xmlns:p15="http://schemas.microsoft.com/office/powerpoint/2012/main" userId="85710cce824ca7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93"/>
    <a:srgbClr val="FAB2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2" autoAdjust="0"/>
    <p:restoredTop sz="76118" autoAdjust="0"/>
  </p:normalViewPr>
  <p:slideViewPr>
    <p:cSldViewPr>
      <p:cViewPr varScale="1">
        <p:scale>
          <a:sx n="68" d="100"/>
          <a:sy n="68" d="100"/>
        </p:scale>
        <p:origin x="2368" y="256"/>
      </p:cViewPr>
      <p:guideLst>
        <p:guide orient="horz" pos="2160"/>
        <p:guide pos="2880"/>
      </p:guideLst>
    </p:cSldViewPr>
  </p:slideViewPr>
  <p:notesTextViewPr>
    <p:cViewPr>
      <p:scale>
        <a:sx n="1" d="1"/>
        <a:sy n="1" d="1"/>
      </p:scale>
      <p:origin x="0" y="0"/>
    </p:cViewPr>
  </p:notesTextViewPr>
  <p:sorterViewPr>
    <p:cViewPr>
      <p:scale>
        <a:sx n="100" d="100"/>
        <a:sy n="100" d="100"/>
      </p:scale>
      <p:origin x="0" y="-62563"/>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D3091A-46D7-4FA3-AF96-A95B4BFF5EEE}" type="datetimeFigureOut">
              <a:rPr lang="en-IN" smtClean="0"/>
              <a:t>14/03/24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EF01DC-296C-44B2-9805-60CB3B803BAC}" type="slidenum">
              <a:rPr lang="en-IN" smtClean="0"/>
              <a:t>‹#›</a:t>
            </a:fld>
            <a:endParaRPr lang="en-IN"/>
          </a:p>
        </p:txBody>
      </p:sp>
    </p:spTree>
    <p:extLst>
      <p:ext uri="{BB962C8B-B14F-4D97-AF65-F5344CB8AC3E}">
        <p14:creationId xmlns:p14="http://schemas.microsoft.com/office/powerpoint/2010/main" val="4109479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apers.nips.cc/paper/95-alvinn-an-autonomous-land-vehicle-in-a-neural-network.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FEF01DC-296C-44B2-9805-60CB3B803BAC}" type="slidenum">
              <a:rPr lang="en-IN" smtClean="0"/>
              <a:t>1</a:t>
            </a:fld>
            <a:endParaRPr lang="en-IN"/>
          </a:p>
        </p:txBody>
      </p:sp>
    </p:spTree>
    <p:extLst>
      <p:ext uri="{BB962C8B-B14F-4D97-AF65-F5344CB8AC3E}">
        <p14:creationId xmlns:p14="http://schemas.microsoft.com/office/powerpoint/2010/main" val="342076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Size 100: will not be able  to distinguish between the two classifiers</a:t>
            </a:r>
          </a:p>
        </p:txBody>
      </p:sp>
      <p:sp>
        <p:nvSpPr>
          <p:cNvPr id="4" name="Slide Number Placeholder 3"/>
          <p:cNvSpPr>
            <a:spLocks noGrp="1"/>
          </p:cNvSpPr>
          <p:nvPr>
            <p:ph type="sldNum" sz="quarter" idx="5"/>
          </p:nvPr>
        </p:nvSpPr>
        <p:spPr/>
        <p:txBody>
          <a:bodyPr/>
          <a:lstStyle/>
          <a:p>
            <a:fld id="{FFEF01DC-296C-44B2-9805-60CB3B803BAC}" type="slidenum">
              <a:rPr lang="en-IN" smtClean="0"/>
              <a:t>26</a:t>
            </a:fld>
            <a:endParaRPr lang="en-IN"/>
          </a:p>
        </p:txBody>
      </p:sp>
    </p:spTree>
    <p:extLst>
      <p:ext uri="{BB962C8B-B14F-4D97-AF65-F5344CB8AC3E}">
        <p14:creationId xmlns:p14="http://schemas.microsoft.com/office/powerpoint/2010/main" val="396702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Size 100: will not be able  to distinguish between the two classifiers</a:t>
            </a:r>
          </a:p>
        </p:txBody>
      </p:sp>
      <p:sp>
        <p:nvSpPr>
          <p:cNvPr id="4" name="Slide Number Placeholder 3"/>
          <p:cNvSpPr>
            <a:spLocks noGrp="1"/>
          </p:cNvSpPr>
          <p:nvPr>
            <p:ph type="sldNum" sz="quarter" idx="5"/>
          </p:nvPr>
        </p:nvSpPr>
        <p:spPr/>
        <p:txBody>
          <a:bodyPr/>
          <a:lstStyle/>
          <a:p>
            <a:fld id="{FFEF01DC-296C-44B2-9805-60CB3B803BAC}" type="slidenum">
              <a:rPr lang="en-IN" smtClean="0"/>
              <a:t>27</a:t>
            </a:fld>
            <a:endParaRPr lang="en-IN"/>
          </a:p>
        </p:txBody>
      </p:sp>
    </p:spTree>
    <p:extLst>
      <p:ext uri="{BB962C8B-B14F-4D97-AF65-F5344CB8AC3E}">
        <p14:creationId xmlns:p14="http://schemas.microsoft.com/office/powerpoint/2010/main" val="154999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Size 100: will not be able  to distinguish between the two classifiers</a:t>
            </a:r>
          </a:p>
        </p:txBody>
      </p:sp>
      <p:sp>
        <p:nvSpPr>
          <p:cNvPr id="4" name="Slide Number Placeholder 3"/>
          <p:cNvSpPr>
            <a:spLocks noGrp="1"/>
          </p:cNvSpPr>
          <p:nvPr>
            <p:ph type="sldNum" sz="quarter" idx="5"/>
          </p:nvPr>
        </p:nvSpPr>
        <p:spPr/>
        <p:txBody>
          <a:bodyPr/>
          <a:lstStyle/>
          <a:p>
            <a:fld id="{FFEF01DC-296C-44B2-9805-60CB3B803BAC}" type="slidenum">
              <a:rPr lang="en-IN" smtClean="0"/>
              <a:t>28</a:t>
            </a:fld>
            <a:endParaRPr lang="en-IN"/>
          </a:p>
        </p:txBody>
      </p:sp>
    </p:spTree>
    <p:extLst>
      <p:ext uri="{BB962C8B-B14F-4D97-AF65-F5344CB8AC3E}">
        <p14:creationId xmlns:p14="http://schemas.microsoft.com/office/powerpoint/2010/main" val="2160789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30</a:t>
            </a:fld>
            <a:endParaRPr lang="en-IN"/>
          </a:p>
        </p:txBody>
      </p:sp>
    </p:spTree>
    <p:extLst>
      <p:ext uri="{BB962C8B-B14F-4D97-AF65-F5344CB8AC3E}">
        <p14:creationId xmlns:p14="http://schemas.microsoft.com/office/powerpoint/2010/main" val="3382910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31</a:t>
            </a:fld>
            <a:endParaRPr lang="en-IN"/>
          </a:p>
        </p:txBody>
      </p:sp>
    </p:spTree>
    <p:extLst>
      <p:ext uri="{BB962C8B-B14F-4D97-AF65-F5344CB8AC3E}">
        <p14:creationId xmlns:p14="http://schemas.microsoft.com/office/powerpoint/2010/main" val="222491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32</a:t>
            </a:fld>
            <a:endParaRPr lang="en-IN"/>
          </a:p>
        </p:txBody>
      </p:sp>
    </p:spTree>
    <p:extLst>
      <p:ext uri="{BB962C8B-B14F-4D97-AF65-F5344CB8AC3E}">
        <p14:creationId xmlns:p14="http://schemas.microsoft.com/office/powerpoint/2010/main" val="118662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Accuracy and Running-time are not equally important</a:t>
            </a:r>
          </a:p>
        </p:txBody>
      </p:sp>
      <p:sp>
        <p:nvSpPr>
          <p:cNvPr id="4" name="Slide Number Placeholder 3"/>
          <p:cNvSpPr>
            <a:spLocks noGrp="1"/>
          </p:cNvSpPr>
          <p:nvPr>
            <p:ph type="sldNum" sz="quarter" idx="5"/>
          </p:nvPr>
        </p:nvSpPr>
        <p:spPr/>
        <p:txBody>
          <a:bodyPr/>
          <a:lstStyle/>
          <a:p>
            <a:fld id="{FFEF01DC-296C-44B2-9805-60CB3B803BAC}" type="slidenum">
              <a:rPr lang="en-IN" smtClean="0"/>
              <a:t>33</a:t>
            </a:fld>
            <a:endParaRPr lang="en-IN"/>
          </a:p>
        </p:txBody>
      </p:sp>
    </p:spTree>
    <p:extLst>
      <p:ext uri="{BB962C8B-B14F-4D97-AF65-F5344CB8AC3E}">
        <p14:creationId xmlns:p14="http://schemas.microsoft.com/office/powerpoint/2010/main" val="346531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5% Dog images: Improvement: 5% of 10% (misclassified images) i.e.0.5%.</a:t>
            </a:r>
          </a:p>
          <a:p>
            <a:r>
              <a:rPr lang="en-IN" dirty="0"/>
              <a:t>50% dog images: improvement: 50% of 10%  i.e. 5%</a:t>
            </a:r>
          </a:p>
        </p:txBody>
      </p:sp>
      <p:sp>
        <p:nvSpPr>
          <p:cNvPr id="4" name="Slide Number Placeholder 3"/>
          <p:cNvSpPr>
            <a:spLocks noGrp="1"/>
          </p:cNvSpPr>
          <p:nvPr>
            <p:ph type="sldNum" sz="quarter" idx="5"/>
          </p:nvPr>
        </p:nvSpPr>
        <p:spPr/>
        <p:txBody>
          <a:bodyPr/>
          <a:lstStyle/>
          <a:p>
            <a:fld id="{FFEF01DC-296C-44B2-9805-60CB3B803BAC}" type="slidenum">
              <a:rPr lang="en-IN" smtClean="0"/>
              <a:t>35</a:t>
            </a:fld>
            <a:endParaRPr lang="en-IN"/>
          </a:p>
        </p:txBody>
      </p:sp>
    </p:spTree>
    <p:extLst>
      <p:ext uri="{BB962C8B-B14F-4D97-AF65-F5344CB8AC3E}">
        <p14:creationId xmlns:p14="http://schemas.microsoft.com/office/powerpoint/2010/main" val="1828433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43</a:t>
            </a:fld>
            <a:endParaRPr lang="en-IN"/>
          </a:p>
        </p:txBody>
      </p:sp>
    </p:spTree>
    <p:extLst>
      <p:ext uri="{BB962C8B-B14F-4D97-AF65-F5344CB8AC3E}">
        <p14:creationId xmlns:p14="http://schemas.microsoft.com/office/powerpoint/2010/main" val="2770310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44</a:t>
            </a:fld>
            <a:endParaRPr lang="en-IN"/>
          </a:p>
        </p:txBody>
      </p:sp>
    </p:spTree>
    <p:extLst>
      <p:ext uri="{BB962C8B-B14F-4D97-AF65-F5344CB8AC3E}">
        <p14:creationId xmlns:p14="http://schemas.microsoft.com/office/powerpoint/2010/main" val="3199043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FEF01DC-296C-44B2-9805-60CB3B803BAC}" type="slidenum">
              <a:rPr lang="en-IN" smtClean="0"/>
              <a:t>2</a:t>
            </a:fld>
            <a:endParaRPr lang="en-IN"/>
          </a:p>
        </p:txBody>
      </p:sp>
    </p:spTree>
    <p:extLst>
      <p:ext uri="{BB962C8B-B14F-4D97-AF65-F5344CB8AC3E}">
        <p14:creationId xmlns:p14="http://schemas.microsoft.com/office/powerpoint/2010/main" val="2726728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45</a:t>
            </a:fld>
            <a:endParaRPr lang="en-IN"/>
          </a:p>
        </p:txBody>
      </p:sp>
    </p:spTree>
    <p:extLst>
      <p:ext uri="{BB962C8B-B14F-4D97-AF65-F5344CB8AC3E}">
        <p14:creationId xmlns:p14="http://schemas.microsoft.com/office/powerpoint/2010/main" val="1520327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54</a:t>
            </a:fld>
            <a:endParaRPr lang="en-IN"/>
          </a:p>
        </p:txBody>
      </p:sp>
    </p:spTree>
    <p:extLst>
      <p:ext uri="{BB962C8B-B14F-4D97-AF65-F5344CB8AC3E}">
        <p14:creationId xmlns:p14="http://schemas.microsoft.com/office/powerpoint/2010/main" val="1330683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56</a:t>
            </a:fld>
            <a:endParaRPr lang="en-IN"/>
          </a:p>
        </p:txBody>
      </p:sp>
    </p:spTree>
    <p:extLst>
      <p:ext uri="{BB962C8B-B14F-4D97-AF65-F5344CB8AC3E}">
        <p14:creationId xmlns:p14="http://schemas.microsoft.com/office/powerpoint/2010/main" val="3020395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57</a:t>
            </a:fld>
            <a:endParaRPr lang="en-IN"/>
          </a:p>
        </p:txBody>
      </p:sp>
    </p:spTree>
    <p:extLst>
      <p:ext uri="{BB962C8B-B14F-4D97-AF65-F5344CB8AC3E}">
        <p14:creationId xmlns:p14="http://schemas.microsoft.com/office/powerpoint/2010/main" val="2494559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58</a:t>
            </a:fld>
            <a:endParaRPr lang="en-IN"/>
          </a:p>
        </p:txBody>
      </p:sp>
    </p:spTree>
    <p:extLst>
      <p:ext uri="{BB962C8B-B14F-4D97-AF65-F5344CB8AC3E}">
        <p14:creationId xmlns:p14="http://schemas.microsoft.com/office/powerpoint/2010/main" val="3314087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59</a:t>
            </a:fld>
            <a:endParaRPr lang="en-IN"/>
          </a:p>
        </p:txBody>
      </p:sp>
    </p:spTree>
    <p:extLst>
      <p:ext uri="{BB962C8B-B14F-4D97-AF65-F5344CB8AC3E}">
        <p14:creationId xmlns:p14="http://schemas.microsoft.com/office/powerpoint/2010/main" val="925791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60</a:t>
            </a:fld>
            <a:endParaRPr lang="en-IN"/>
          </a:p>
        </p:txBody>
      </p:sp>
    </p:spTree>
    <p:extLst>
      <p:ext uri="{BB962C8B-B14F-4D97-AF65-F5344CB8AC3E}">
        <p14:creationId xmlns:p14="http://schemas.microsoft.com/office/powerpoint/2010/main" val="3944762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61</a:t>
            </a:fld>
            <a:endParaRPr lang="en-IN"/>
          </a:p>
        </p:txBody>
      </p:sp>
    </p:spTree>
    <p:extLst>
      <p:ext uri="{BB962C8B-B14F-4D97-AF65-F5344CB8AC3E}">
        <p14:creationId xmlns:p14="http://schemas.microsoft.com/office/powerpoint/2010/main" val="709030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62</a:t>
            </a:fld>
            <a:endParaRPr lang="en-IN"/>
          </a:p>
        </p:txBody>
      </p:sp>
    </p:spTree>
    <p:extLst>
      <p:ext uri="{BB962C8B-B14F-4D97-AF65-F5344CB8AC3E}">
        <p14:creationId xmlns:p14="http://schemas.microsoft.com/office/powerpoint/2010/main" val="3019672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EF01DC-296C-44B2-9805-60CB3B803BAC}" type="slidenum">
              <a:rPr lang="en-IN" smtClean="0"/>
              <a:t>63</a:t>
            </a:fld>
            <a:endParaRPr lang="en-IN"/>
          </a:p>
        </p:txBody>
      </p:sp>
    </p:spTree>
    <p:extLst>
      <p:ext uri="{BB962C8B-B14F-4D97-AF65-F5344CB8AC3E}">
        <p14:creationId xmlns:p14="http://schemas.microsoft.com/office/powerpoint/2010/main" val="1655759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ADALINE: Adaptive linear element</a:t>
            </a:r>
          </a:p>
          <a:p>
            <a:r>
              <a:rPr lang="en-IN" dirty="0"/>
              <a:t>Multiple adaptive linear element</a:t>
            </a:r>
          </a:p>
          <a:p>
            <a:r>
              <a:rPr lang="en-IN" dirty="0"/>
              <a:t>2011: the state of the art in deep learning feedforward network</a:t>
            </a:r>
          </a:p>
        </p:txBody>
      </p:sp>
      <p:sp>
        <p:nvSpPr>
          <p:cNvPr id="4" name="Slide Number Placeholder 3"/>
          <p:cNvSpPr>
            <a:spLocks noGrp="1"/>
          </p:cNvSpPr>
          <p:nvPr>
            <p:ph type="sldNum" sz="quarter" idx="10"/>
          </p:nvPr>
        </p:nvSpPr>
        <p:spPr/>
        <p:txBody>
          <a:bodyPr/>
          <a:lstStyle/>
          <a:p>
            <a:fld id="{FFEF01DC-296C-44B2-9805-60CB3B803BAC}" type="slidenum">
              <a:rPr lang="en-IN" smtClean="0"/>
              <a:t>6</a:t>
            </a:fld>
            <a:endParaRPr lang="en-IN"/>
          </a:p>
        </p:txBody>
      </p:sp>
    </p:spTree>
    <p:extLst>
      <p:ext uri="{BB962C8B-B14F-4D97-AF65-F5344CB8AC3E}">
        <p14:creationId xmlns:p14="http://schemas.microsoft.com/office/powerpoint/2010/main" val="1111449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71</a:t>
            </a:fld>
            <a:endParaRPr lang="en-IN"/>
          </a:p>
        </p:txBody>
      </p:sp>
    </p:spTree>
    <p:extLst>
      <p:ext uri="{BB962C8B-B14F-4D97-AF65-F5344CB8AC3E}">
        <p14:creationId xmlns:p14="http://schemas.microsoft.com/office/powerpoint/2010/main" val="3490534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78</a:t>
            </a:fld>
            <a:endParaRPr lang="en-IN"/>
          </a:p>
        </p:txBody>
      </p:sp>
    </p:spTree>
    <p:extLst>
      <p:ext uri="{BB962C8B-B14F-4D97-AF65-F5344CB8AC3E}">
        <p14:creationId xmlns:p14="http://schemas.microsoft.com/office/powerpoint/2010/main" val="3273375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EF01DC-296C-44B2-9805-60CB3B803BAC}" type="slidenum">
              <a:rPr lang="en-IN" smtClean="0"/>
              <a:t>84</a:t>
            </a:fld>
            <a:endParaRPr lang="en-IN"/>
          </a:p>
        </p:txBody>
      </p:sp>
    </p:spTree>
    <p:extLst>
      <p:ext uri="{BB962C8B-B14F-4D97-AF65-F5344CB8AC3E}">
        <p14:creationId xmlns:p14="http://schemas.microsoft.com/office/powerpoint/2010/main" val="2336911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85</a:t>
            </a:fld>
            <a:endParaRPr lang="en-IN"/>
          </a:p>
        </p:txBody>
      </p:sp>
    </p:spTree>
    <p:extLst>
      <p:ext uri="{BB962C8B-B14F-4D97-AF65-F5344CB8AC3E}">
        <p14:creationId xmlns:p14="http://schemas.microsoft.com/office/powerpoint/2010/main" val="1537094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Analysis: car noise  and hence Mismatched data characteristics</a:t>
            </a:r>
          </a:p>
        </p:txBody>
      </p:sp>
      <p:sp>
        <p:nvSpPr>
          <p:cNvPr id="4" name="Slide Number Placeholder 3"/>
          <p:cNvSpPr>
            <a:spLocks noGrp="1"/>
          </p:cNvSpPr>
          <p:nvPr>
            <p:ph type="sldNum" sz="quarter" idx="5"/>
          </p:nvPr>
        </p:nvSpPr>
        <p:spPr/>
        <p:txBody>
          <a:bodyPr/>
          <a:lstStyle/>
          <a:p>
            <a:fld id="{FFEF01DC-296C-44B2-9805-60CB3B803BAC}" type="slidenum">
              <a:rPr lang="en-IN" smtClean="0"/>
              <a:t>112</a:t>
            </a:fld>
            <a:endParaRPr lang="en-IN"/>
          </a:p>
        </p:txBody>
      </p:sp>
    </p:spTree>
    <p:extLst>
      <p:ext uri="{BB962C8B-B14F-4D97-AF65-F5344CB8AC3E}">
        <p14:creationId xmlns:p14="http://schemas.microsoft.com/office/powerpoint/2010/main" val="1577670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Siamese cat labelled 0</a:t>
            </a:r>
          </a:p>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140</a:t>
            </a:fld>
            <a:endParaRPr lang="en-IN"/>
          </a:p>
        </p:txBody>
      </p:sp>
    </p:spTree>
    <p:extLst>
      <p:ext uri="{BB962C8B-B14F-4D97-AF65-F5344CB8AC3E}">
        <p14:creationId xmlns:p14="http://schemas.microsoft.com/office/powerpoint/2010/main" val="2488828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141</a:t>
            </a:fld>
            <a:endParaRPr lang="en-IN"/>
          </a:p>
        </p:txBody>
      </p:sp>
    </p:spTree>
    <p:extLst>
      <p:ext uri="{BB962C8B-B14F-4D97-AF65-F5344CB8AC3E}">
        <p14:creationId xmlns:p14="http://schemas.microsoft.com/office/powerpoint/2010/main" val="35374487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layer of a convolutional neural network with pooling. Units of the same color have tied weights and units of different color represent different filter maps.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F01DC-296C-44B2-9805-60CB3B803BAC}"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57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RNN:</a:t>
            </a:r>
            <a:r>
              <a:rPr lang="en-US" baseline="0" dirty="0"/>
              <a:t> RNN layer works in the same direction as that of data inputs in the input layer. </a:t>
            </a:r>
          </a:p>
          <a:p>
            <a:endParaRPr lang="en-US" baseline="0" dirty="0"/>
          </a:p>
          <a:p>
            <a:r>
              <a:rPr lang="en-US" sz="1200" kern="1200" dirty="0">
                <a:solidFill>
                  <a:schemeClr val="tx1"/>
                </a:solidFill>
                <a:effectLst/>
                <a:latin typeface="+mn-lt"/>
                <a:ea typeface="+mn-ea"/>
                <a:cs typeface="+mn-cs"/>
              </a:rPr>
              <a:t>Backward RNN:</a:t>
            </a:r>
            <a:r>
              <a:rPr lang="en-US" sz="1200" kern="1200" baseline="0" dirty="0">
                <a:solidFill>
                  <a:schemeClr val="tx1"/>
                </a:solidFill>
                <a:effectLst/>
                <a:latin typeface="+mn-lt"/>
                <a:ea typeface="+mn-ea"/>
                <a:cs typeface="+mn-cs"/>
              </a:rPr>
              <a:t> </a:t>
            </a:r>
            <a:r>
              <a:rPr lang="en-US" sz="1200" kern="1200" baseline="0">
                <a:solidFill>
                  <a:schemeClr val="tx1"/>
                </a:solidFill>
                <a:effectLst/>
                <a:latin typeface="+mn-lt"/>
                <a:ea typeface="+mn-ea"/>
                <a:cs typeface="+mn-cs"/>
              </a:rPr>
              <a:t>RNN layer </a:t>
            </a:r>
            <a:r>
              <a:rPr lang="en-US" sz="1200" kern="1200">
                <a:solidFill>
                  <a:schemeClr val="tx1"/>
                </a:solidFill>
                <a:effectLst/>
                <a:latin typeface="+mn-lt"/>
                <a:ea typeface="+mn-ea"/>
                <a:cs typeface="+mn-cs"/>
              </a:rPr>
              <a:t>operates </a:t>
            </a:r>
            <a:r>
              <a:rPr lang="en-US" sz="1200" kern="1200" dirty="0">
                <a:solidFill>
                  <a:schemeClr val="tx1"/>
                </a:solidFill>
                <a:effectLst/>
                <a:latin typeface="+mn-lt"/>
                <a:ea typeface="+mn-ea"/>
                <a:cs typeface="+mn-cs"/>
              </a:rPr>
              <a:t>in the sequence direction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is opposite to the forward RNN.</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F01DC-296C-44B2-9805-60CB3B803BAC}"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554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172</a:t>
            </a:fld>
            <a:endParaRPr lang="en-IN"/>
          </a:p>
        </p:txBody>
      </p:sp>
    </p:spTree>
    <p:extLst>
      <p:ext uri="{BB962C8B-B14F-4D97-AF65-F5344CB8AC3E}">
        <p14:creationId xmlns:p14="http://schemas.microsoft.com/office/powerpoint/2010/main" val="1571879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Neural network learning to steer an autonomous vehicle based on five minutes of human driving on the highway. The ALVINN system uses BACKPROPAGATION to learn to steer an autonomous vehicle (photo in previous slide) driving at speeds up to 70 miles per hour.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ALVINN: An Autonomous Land Vehicle in a Neural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10"/>
          </p:nvPr>
        </p:nvSpPr>
        <p:spPr/>
        <p:txBody>
          <a:bodyPr/>
          <a:lstStyle/>
          <a:p>
            <a:fld id="{FFEF01DC-296C-44B2-9805-60CB3B803BAC}" type="slidenum">
              <a:rPr lang="en-IN" smtClean="0"/>
              <a:t>18</a:t>
            </a:fld>
            <a:endParaRPr lang="en-IN"/>
          </a:p>
        </p:txBody>
      </p:sp>
    </p:spTree>
    <p:extLst>
      <p:ext uri="{BB962C8B-B14F-4D97-AF65-F5344CB8AC3E}">
        <p14:creationId xmlns:p14="http://schemas.microsoft.com/office/powerpoint/2010/main" val="330586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The diagram shows how the image of a forward-mounted camera is mapped to 30X32=960 neural network inputs, which h are fed forward to 4 hidden units, connected to 30 output units. Network outputs encode the commanded steering direction. </a:t>
            </a:r>
          </a:p>
          <a:p>
            <a:endParaRPr lang="en-IN" dirty="0"/>
          </a:p>
        </p:txBody>
      </p:sp>
      <p:sp>
        <p:nvSpPr>
          <p:cNvPr id="4" name="Slide Number Placeholder 3"/>
          <p:cNvSpPr>
            <a:spLocks noGrp="1"/>
          </p:cNvSpPr>
          <p:nvPr>
            <p:ph type="sldNum" sz="quarter" idx="10"/>
          </p:nvPr>
        </p:nvSpPr>
        <p:spPr/>
        <p:txBody>
          <a:bodyPr/>
          <a:lstStyle/>
          <a:p>
            <a:fld id="{FFEF01DC-296C-44B2-9805-60CB3B803BAC}" type="slidenum">
              <a:rPr lang="en-IN" smtClean="0"/>
              <a:t>19</a:t>
            </a:fld>
            <a:endParaRPr lang="en-IN"/>
          </a:p>
        </p:txBody>
      </p:sp>
    </p:spTree>
    <p:extLst>
      <p:ext uri="{BB962C8B-B14F-4D97-AF65-F5344CB8AC3E}">
        <p14:creationId xmlns:p14="http://schemas.microsoft.com/office/powerpoint/2010/main" val="166873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The figure shows weight values for one of the hidden units in this network. The 30 x 32 weights into the hidden unit are displayed in the large matrix, with white blocks indicating positive and black indicating negative weights. The weights from this hidden unit to the 30 output units are depicted by the smaller rectangular block directly above the large block. As can be seen from these output weights, activation of this hidden unit encourages a turn toward the left.</a:t>
            </a:r>
            <a:endParaRPr lang="en-US"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10"/>
          </p:nvPr>
        </p:nvSpPr>
        <p:spPr/>
        <p:txBody>
          <a:bodyPr/>
          <a:lstStyle/>
          <a:p>
            <a:fld id="{FFEF01DC-296C-44B2-9805-60CB3B803BAC}" type="slidenum">
              <a:rPr lang="en-IN" smtClean="0"/>
              <a:t>20</a:t>
            </a:fld>
            <a:endParaRPr lang="en-IN"/>
          </a:p>
        </p:txBody>
      </p:sp>
    </p:spTree>
    <p:extLst>
      <p:ext uri="{BB962C8B-B14F-4D97-AF65-F5344CB8AC3E}">
        <p14:creationId xmlns:p14="http://schemas.microsoft.com/office/powerpoint/2010/main" val="45793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Small Training Sets: </a:t>
            </a:r>
          </a:p>
          <a:p>
            <a:pPr marL="171450" indent="-171450">
              <a:buFont typeface="Arial" panose="020B0604020202020204" pitchFamily="34" charset="0"/>
              <a:buChar char="•"/>
            </a:pPr>
            <a:r>
              <a:rPr lang="en-IN" dirty="0"/>
              <a:t>performance depends on the individual skills to extract features and apply algorithms</a:t>
            </a:r>
          </a:p>
          <a:p>
            <a:pPr marL="171450" indent="-171450">
              <a:buFont typeface="Arial" panose="020B0604020202020204" pitchFamily="34" charset="0"/>
              <a:buChar char="•"/>
            </a:pPr>
            <a:r>
              <a:rPr lang="en-IN" dirty="0"/>
              <a:t>Focus drift: on algorithms, </a:t>
            </a:r>
            <a:r>
              <a:rPr lang="en-IN" dirty="0" err="1"/>
              <a:t>e.g</a:t>
            </a:r>
            <a:r>
              <a:rPr lang="en-IN" dirty="0"/>
              <a:t>, from sigmoid function to </a:t>
            </a:r>
            <a:r>
              <a:rPr lang="en-IN" dirty="0" err="1"/>
              <a:t>ReLu</a:t>
            </a:r>
            <a:endParaRPr lang="en-IN" dirty="0"/>
          </a:p>
          <a:p>
            <a:pPr marL="171450" indent="-171450">
              <a:buFont typeface="Arial" panose="020B0604020202020204" pitchFamily="34" charset="0"/>
              <a:buChar char="•"/>
            </a:pPr>
            <a:r>
              <a:rPr lang="en-IN" dirty="0"/>
              <a:t>Sigmoid </a:t>
            </a:r>
            <a:r>
              <a:rPr lang="en-IN" dirty="0" err="1"/>
              <a:t>fn</a:t>
            </a:r>
            <a:r>
              <a:rPr lang="en-IN" dirty="0"/>
              <a:t>: There is a region where gradient becomes nearly zero,  and the convergence becomes really slow</a:t>
            </a:r>
          </a:p>
          <a:p>
            <a:pPr marL="171450" indent="-171450">
              <a:buFont typeface="Arial" panose="020B0604020202020204" pitchFamily="34" charset="0"/>
              <a:buChar char="•"/>
            </a:pPr>
            <a:endParaRPr lang="en-IN" dirty="0"/>
          </a:p>
          <a:p>
            <a:endParaRPr lang="en-IN" dirty="0"/>
          </a:p>
        </p:txBody>
      </p:sp>
      <p:sp>
        <p:nvSpPr>
          <p:cNvPr id="4" name="Slide Number Placeholder 3"/>
          <p:cNvSpPr>
            <a:spLocks noGrp="1"/>
          </p:cNvSpPr>
          <p:nvPr>
            <p:ph type="sldNum" sz="quarter" idx="10"/>
          </p:nvPr>
        </p:nvSpPr>
        <p:spPr/>
        <p:txBody>
          <a:bodyPr/>
          <a:lstStyle/>
          <a:p>
            <a:fld id="{FFEF01DC-296C-44B2-9805-60CB3B803BAC}" type="slidenum">
              <a:rPr lang="en-IN" smtClean="0"/>
              <a:t>21</a:t>
            </a:fld>
            <a:endParaRPr lang="en-IN"/>
          </a:p>
        </p:txBody>
      </p:sp>
    </p:spTree>
    <p:extLst>
      <p:ext uri="{BB962C8B-B14F-4D97-AF65-F5344CB8AC3E}">
        <p14:creationId xmlns:p14="http://schemas.microsoft.com/office/powerpoint/2010/main" val="167014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22</a:t>
            </a:fld>
            <a:endParaRPr lang="en-IN"/>
          </a:p>
        </p:txBody>
      </p:sp>
    </p:spTree>
    <p:extLst>
      <p:ext uri="{BB962C8B-B14F-4D97-AF65-F5344CB8AC3E}">
        <p14:creationId xmlns:p14="http://schemas.microsoft.com/office/powerpoint/2010/main" val="34745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EF01DC-296C-44B2-9805-60CB3B803BAC}" type="slidenum">
              <a:rPr lang="en-IN" smtClean="0"/>
              <a:t>23</a:t>
            </a:fld>
            <a:endParaRPr lang="en-IN"/>
          </a:p>
        </p:txBody>
      </p:sp>
    </p:spTree>
    <p:extLst>
      <p:ext uri="{BB962C8B-B14F-4D97-AF65-F5344CB8AC3E}">
        <p14:creationId xmlns:p14="http://schemas.microsoft.com/office/powerpoint/2010/main" val="410534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8A150508-9C6A-436A-8448-0613971E0260}" type="datetimeFigureOut">
              <a:rPr lang="en-IN" smtClean="0"/>
              <a:t>14/03/24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BBD9C7A9-5334-4D77-A944-726C4573D49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A150508-9C6A-436A-8448-0613971E0260}" type="datetimeFigureOut">
              <a:rPr lang="en-IN" smtClean="0"/>
              <a:t>14/03/24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D9C7A9-5334-4D77-A944-726C4573D49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A150508-9C6A-436A-8448-0613971E0260}" type="datetimeFigureOut">
              <a:rPr lang="en-IN" smtClean="0"/>
              <a:t>14/03/24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D9C7A9-5334-4D77-A944-726C4573D49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A150508-9C6A-436A-8448-0613971E0260}" type="datetimeFigureOut">
              <a:rPr lang="en-IN" smtClean="0"/>
              <a:t>14/03/24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D9C7A9-5334-4D77-A944-726C4573D49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A150508-9C6A-436A-8448-0613971E0260}" type="datetimeFigureOut">
              <a:rPr lang="en-IN" smtClean="0"/>
              <a:t>14/03/24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D9C7A9-5334-4D77-A944-726C4573D49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A150508-9C6A-436A-8448-0613971E0260}" type="datetimeFigureOut">
              <a:rPr lang="en-IN" smtClean="0"/>
              <a:t>14/03/24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D9C7A9-5334-4D77-A944-726C4573D49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A150508-9C6A-436A-8448-0613971E0260}" type="datetimeFigureOut">
              <a:rPr lang="en-IN" smtClean="0"/>
              <a:t>14/03/24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BD9C7A9-5334-4D77-A944-726C4573D499}"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8A150508-9C6A-436A-8448-0613971E0260}" type="datetimeFigureOut">
              <a:rPr lang="en-IN" smtClean="0"/>
              <a:t>14/03/24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BD9C7A9-5334-4D77-A944-726C4573D499}"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50508-9C6A-436A-8448-0613971E0260}" type="datetimeFigureOut">
              <a:rPr lang="en-IN" smtClean="0"/>
              <a:t>14/03/24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BD9C7A9-5334-4D77-A944-726C4573D49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A150508-9C6A-436A-8448-0613971E0260}" type="datetimeFigureOut">
              <a:rPr lang="en-IN" smtClean="0"/>
              <a:t>14/03/24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D9C7A9-5334-4D77-A944-726C4573D499}"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A150508-9C6A-436A-8448-0613971E0260}" type="datetimeFigureOut">
              <a:rPr lang="en-IN" smtClean="0"/>
              <a:t>14/03/24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BBD9C7A9-5334-4D77-A944-726C4573D49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A150508-9C6A-436A-8448-0613971E0260}" type="datetimeFigureOut">
              <a:rPr lang="en-IN" smtClean="0"/>
              <a:t>14/03/24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BD9C7A9-5334-4D77-A944-726C4573D49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David_E._Rumelhar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James_McClelland_(psychologis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udemy.com/deeplearning/" TargetMode="External"/><Relationship Id="rId3" Type="http://schemas.openxmlformats.org/officeDocument/2006/relationships/hyperlink" Target="https://www.coursera.org/degrees/msc-machine-learning-imperial" TargetMode="External"/><Relationship Id="rId7" Type="http://schemas.openxmlformats.org/officeDocument/2006/relationships/hyperlink" Target="https://in.udacity.com/course/deep-learning--ud730" TargetMode="External"/><Relationship Id="rId2" Type="http://schemas.openxmlformats.org/officeDocument/2006/relationships/hyperlink" Target="https://www.coursera.org/learn/machine-learning" TargetMode="External"/><Relationship Id="rId1" Type="http://schemas.openxmlformats.org/officeDocument/2006/relationships/slideLayout" Target="../slideLayouts/slideLayout2.xml"/><Relationship Id="rId6" Type="http://schemas.openxmlformats.org/officeDocument/2006/relationships/hyperlink" Target="https://www.coursera.org/learn/deep-learning-business" TargetMode="External"/><Relationship Id="rId5" Type="http://schemas.openxmlformats.org/officeDocument/2006/relationships/hyperlink" Target="https://www.coursera.org/specializations/deep-learning" TargetMode="External"/><Relationship Id="rId4" Type="http://schemas.openxmlformats.org/officeDocument/2006/relationships/hyperlink" Target="https://www.coursera.org/learn/neural-networks-deep-learnin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IN" dirty="0"/>
              <a:t>Guideline for Machine Learning Projects </a:t>
            </a:r>
          </a:p>
        </p:txBody>
      </p:sp>
      <p:sp>
        <p:nvSpPr>
          <p:cNvPr id="3" name="Subtitle 2"/>
          <p:cNvSpPr>
            <a:spLocks noGrp="1"/>
          </p:cNvSpPr>
          <p:nvPr>
            <p:ph type="subTitle" idx="1"/>
          </p:nvPr>
        </p:nvSpPr>
        <p:spPr/>
        <p:txBody>
          <a:bodyPr/>
          <a:lstStyle/>
          <a:p>
            <a:r>
              <a:rPr lang="en-IN" dirty="0"/>
              <a:t>Naveen Kumar</a:t>
            </a:r>
          </a:p>
          <a:p>
            <a:r>
              <a:rPr lang="en-IN" dirty="0"/>
              <a:t>Department of Computer Science</a:t>
            </a:r>
          </a:p>
          <a:p>
            <a:r>
              <a:rPr lang="en-IN" dirty="0"/>
              <a:t>University of Delhi - 110007</a:t>
            </a:r>
          </a:p>
        </p:txBody>
      </p:sp>
    </p:spTree>
    <p:extLst>
      <p:ext uri="{BB962C8B-B14F-4D97-AF65-F5344CB8AC3E}">
        <p14:creationId xmlns:p14="http://schemas.microsoft.com/office/powerpoint/2010/main" val="3936005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8FE-0DCE-488E-86F3-C60B406F1E9B}"/>
              </a:ext>
            </a:extLst>
          </p:cNvPr>
          <p:cNvPicPr>
            <a:picLocks noChangeAspect="1"/>
          </p:cNvPicPr>
          <p:nvPr/>
        </p:nvPicPr>
        <p:blipFill>
          <a:blip r:embed="rId2"/>
          <a:stretch>
            <a:fillRect/>
          </a:stretch>
        </p:blipFill>
        <p:spPr>
          <a:xfrm>
            <a:off x="0" y="531069"/>
            <a:ext cx="9144000" cy="5795862"/>
          </a:xfrm>
          <a:prstGeom prst="rect">
            <a:avLst/>
          </a:prstGeom>
        </p:spPr>
      </p:pic>
    </p:spTree>
    <p:extLst>
      <p:ext uri="{BB962C8B-B14F-4D97-AF65-F5344CB8AC3E}">
        <p14:creationId xmlns:p14="http://schemas.microsoft.com/office/powerpoint/2010/main" val="4730331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1C1F-9CFD-4B3E-8A92-F91CE5894230}"/>
              </a:ext>
            </a:extLst>
          </p:cNvPr>
          <p:cNvSpPr>
            <a:spLocks noGrp="1"/>
          </p:cNvSpPr>
          <p:nvPr>
            <p:ph type="title"/>
          </p:nvPr>
        </p:nvSpPr>
        <p:spPr/>
        <p:txBody>
          <a:bodyPr>
            <a:normAutofit fontScale="90000"/>
          </a:bodyPr>
          <a:lstStyle/>
          <a:p>
            <a:r>
              <a:rPr lang="en-US" dirty="0"/>
              <a:t>Generalizing from the training set to the dev set</a:t>
            </a:r>
            <a:endParaRPr lang="en-IN" dirty="0"/>
          </a:p>
        </p:txBody>
      </p:sp>
      <p:sp>
        <p:nvSpPr>
          <p:cNvPr id="3" name="Content Placeholder 2">
            <a:extLst>
              <a:ext uri="{FF2B5EF4-FFF2-40B4-BE49-F238E27FC236}">
                <a16:creationId xmlns:a16="http://schemas.microsoft.com/office/drawing/2014/main" id="{4A24EB77-74CC-46D3-BFA6-F375AEB4AC11}"/>
              </a:ext>
            </a:extLst>
          </p:cNvPr>
          <p:cNvSpPr>
            <a:spLocks noGrp="1"/>
          </p:cNvSpPr>
          <p:nvPr>
            <p:ph idx="1"/>
          </p:nvPr>
        </p:nvSpPr>
        <p:spPr/>
        <p:txBody>
          <a:bodyPr>
            <a:normAutofit fontScale="92500" lnSpcReduction="20000"/>
          </a:bodyPr>
          <a:lstStyle/>
          <a:p>
            <a:r>
              <a:rPr lang="en-IN" dirty="0"/>
              <a:t>Cat/N0n-cat: </a:t>
            </a:r>
            <a:r>
              <a:rPr lang="en-US" dirty="0"/>
              <a:t>The algorithm has a much higher dev/test set error than you would like.</a:t>
            </a:r>
          </a:p>
          <a:p>
            <a:pPr marL="514350" indent="-514350">
              <a:buFont typeface="+mj-lt"/>
              <a:buAutoNum type="arabicPeriod"/>
            </a:pPr>
            <a:r>
              <a:rPr lang="en-US" dirty="0"/>
              <a:t>Does not do well on the training set. High (avoidable) bias on the training set distribution. </a:t>
            </a:r>
          </a:p>
          <a:p>
            <a:pPr marL="514350" indent="-514350">
              <a:buFont typeface="+mj-lt"/>
              <a:buAutoNum type="arabicPeriod"/>
            </a:pPr>
            <a:r>
              <a:rPr lang="en-US" dirty="0"/>
              <a:t>Does well on the training set, but does not generalize well to previously unseen data drawn from the same distribution as the training set​. High variance. </a:t>
            </a:r>
          </a:p>
          <a:p>
            <a:pPr marL="514350" indent="-514350">
              <a:buFont typeface="+mj-lt"/>
              <a:buAutoNum type="arabicPeriod"/>
            </a:pPr>
            <a:r>
              <a:rPr lang="en-US" dirty="0"/>
              <a:t>Generalizes well to new data drawn from the same distribution as the training set, but not to data drawn from the dev/test set distribution. </a:t>
            </a:r>
          </a:p>
          <a:p>
            <a:pPr marL="514350" indent="-514350">
              <a:buFont typeface="+mj-lt"/>
              <a:buAutoNum type="arabicPeriod"/>
            </a:pPr>
            <a:r>
              <a:rPr lang="en-US" dirty="0"/>
              <a:t>We call this problem data mismatch, since it is because the training set data is a poor match for the dev/test set data. </a:t>
            </a:r>
            <a:endParaRPr lang="en-IN" dirty="0"/>
          </a:p>
        </p:txBody>
      </p:sp>
    </p:spTree>
    <p:extLst>
      <p:ext uri="{BB962C8B-B14F-4D97-AF65-F5344CB8AC3E}">
        <p14:creationId xmlns:p14="http://schemas.microsoft.com/office/powerpoint/2010/main" val="381268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70B7-E3B7-40F8-907A-6A2C0678DADC}"/>
              </a:ext>
            </a:extLst>
          </p:cNvPr>
          <p:cNvSpPr>
            <a:spLocks noGrp="1"/>
          </p:cNvSpPr>
          <p:nvPr>
            <p:ph type="title"/>
          </p:nvPr>
        </p:nvSpPr>
        <p:spPr/>
        <p:txBody>
          <a:bodyPr>
            <a:normAutofit fontScale="90000"/>
          </a:bodyPr>
          <a:lstStyle/>
          <a:p>
            <a:r>
              <a:rPr lang="en-US" dirty="0"/>
              <a:t>Generalizing from the training set to the dev set</a:t>
            </a:r>
            <a:endParaRPr lang="en-IN" dirty="0"/>
          </a:p>
        </p:txBody>
      </p:sp>
      <p:sp>
        <p:nvSpPr>
          <p:cNvPr id="3" name="Content Placeholder 2">
            <a:extLst>
              <a:ext uri="{FF2B5EF4-FFF2-40B4-BE49-F238E27FC236}">
                <a16:creationId xmlns:a16="http://schemas.microsoft.com/office/drawing/2014/main" id="{7815B6AB-2D63-4CD5-BC7B-36EF55548AA6}"/>
              </a:ext>
            </a:extLst>
          </p:cNvPr>
          <p:cNvSpPr>
            <a:spLocks noGrp="1"/>
          </p:cNvSpPr>
          <p:nvPr>
            <p:ph idx="1"/>
          </p:nvPr>
        </p:nvSpPr>
        <p:spPr/>
        <p:txBody>
          <a:bodyPr/>
          <a:lstStyle/>
          <a:p>
            <a:r>
              <a:rPr lang="en-US" dirty="0"/>
              <a:t>Humans achieve near perfect performance on the cat recognition task. </a:t>
            </a:r>
          </a:p>
          <a:p>
            <a:r>
              <a:rPr lang="en-US" dirty="0"/>
              <a:t>Your algorithm achieves this: </a:t>
            </a:r>
          </a:p>
          <a:p>
            <a:pPr lvl="1"/>
            <a:r>
              <a:rPr lang="en-US" dirty="0"/>
              <a:t>1% error on the training set</a:t>
            </a:r>
          </a:p>
          <a:p>
            <a:pPr lvl="1"/>
            <a:r>
              <a:rPr lang="en-US" dirty="0"/>
              <a:t>1.5% error on data drawn from the same distribution as the training set that the algorithm has not seen</a:t>
            </a:r>
          </a:p>
          <a:p>
            <a:pPr lvl="1"/>
            <a:r>
              <a:rPr lang="en-US" dirty="0"/>
              <a:t>10% error on the dev set </a:t>
            </a:r>
          </a:p>
          <a:p>
            <a:pPr marL="393192" lvl="1" indent="0">
              <a:buNone/>
            </a:pPr>
            <a:endParaRPr lang="en-IN" dirty="0"/>
          </a:p>
        </p:txBody>
      </p:sp>
    </p:spTree>
    <p:extLst>
      <p:ext uri="{BB962C8B-B14F-4D97-AF65-F5344CB8AC3E}">
        <p14:creationId xmlns:p14="http://schemas.microsoft.com/office/powerpoint/2010/main" val="32402562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A6C4-0B6C-43F5-842F-E98CCA926BDE}"/>
              </a:ext>
            </a:extLst>
          </p:cNvPr>
          <p:cNvSpPr>
            <a:spLocks noGrp="1"/>
          </p:cNvSpPr>
          <p:nvPr>
            <p:ph type="title"/>
          </p:nvPr>
        </p:nvSpPr>
        <p:spPr/>
        <p:txBody>
          <a:bodyPr>
            <a:normAutofit fontScale="90000"/>
          </a:bodyPr>
          <a:lstStyle/>
          <a:p>
            <a:r>
              <a:rPr lang="en-US" dirty="0"/>
              <a:t>Generalizing from the training set to the dev set</a:t>
            </a:r>
            <a:endParaRPr lang="en-IN" dirty="0"/>
          </a:p>
        </p:txBody>
      </p:sp>
      <p:sp>
        <p:nvSpPr>
          <p:cNvPr id="3" name="Content Placeholder 2">
            <a:extLst>
              <a:ext uri="{FF2B5EF4-FFF2-40B4-BE49-F238E27FC236}">
                <a16:creationId xmlns:a16="http://schemas.microsoft.com/office/drawing/2014/main" id="{280F6D44-1410-4E39-A39F-F3D065AEA5D5}"/>
              </a:ext>
            </a:extLst>
          </p:cNvPr>
          <p:cNvSpPr>
            <a:spLocks noGrp="1"/>
          </p:cNvSpPr>
          <p:nvPr>
            <p:ph idx="1"/>
          </p:nvPr>
        </p:nvSpPr>
        <p:spPr/>
        <p:txBody>
          <a:bodyPr/>
          <a:lstStyle/>
          <a:p>
            <a:r>
              <a:rPr lang="en-US" dirty="0"/>
              <a:t>Humans achieve near perfect performance on the cat recognition task. </a:t>
            </a:r>
          </a:p>
          <a:p>
            <a:r>
              <a:rPr lang="en-US" dirty="0"/>
              <a:t>Your algorithm achieves this: </a:t>
            </a:r>
          </a:p>
          <a:p>
            <a:pPr lvl="1"/>
            <a:r>
              <a:rPr lang="en-US" dirty="0"/>
              <a:t>1% error on the training set</a:t>
            </a:r>
          </a:p>
          <a:p>
            <a:pPr lvl="1"/>
            <a:r>
              <a:rPr lang="en-US" dirty="0"/>
              <a:t>1.5% error on data drawn from the same distribution as the training set that the algorithm has not seen</a:t>
            </a:r>
          </a:p>
          <a:p>
            <a:pPr lvl="1"/>
            <a:r>
              <a:rPr lang="en-US" dirty="0"/>
              <a:t>10% error on the dev set </a:t>
            </a:r>
          </a:p>
          <a:p>
            <a:r>
              <a:rPr lang="en-US" dirty="0"/>
              <a:t>Solution: Try to make the training data more similar to the dev/test data. </a:t>
            </a:r>
          </a:p>
          <a:p>
            <a:pPr marL="393192" lvl="1" indent="0">
              <a:buNone/>
            </a:pPr>
            <a:endParaRPr lang="en-IN" dirty="0"/>
          </a:p>
          <a:p>
            <a:endParaRPr lang="en-IN" dirty="0"/>
          </a:p>
        </p:txBody>
      </p:sp>
    </p:spTree>
    <p:extLst>
      <p:ext uri="{BB962C8B-B14F-4D97-AF65-F5344CB8AC3E}">
        <p14:creationId xmlns:p14="http://schemas.microsoft.com/office/powerpoint/2010/main" val="41121100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773F-24A9-42B0-A217-A2C265BF3999}"/>
              </a:ext>
            </a:extLst>
          </p:cNvPr>
          <p:cNvSpPr>
            <a:spLocks noGrp="1"/>
          </p:cNvSpPr>
          <p:nvPr>
            <p:ph type="title"/>
          </p:nvPr>
        </p:nvSpPr>
        <p:spPr/>
        <p:txBody>
          <a:bodyPr>
            <a:normAutofit fontScale="90000"/>
          </a:bodyPr>
          <a:lstStyle/>
          <a:p>
            <a:r>
              <a:rPr lang="en-US" dirty="0"/>
              <a:t>Generalizing from the training set to the dev set</a:t>
            </a:r>
            <a:endParaRPr lang="en-IN" dirty="0"/>
          </a:p>
        </p:txBody>
      </p:sp>
      <p:sp>
        <p:nvSpPr>
          <p:cNvPr id="3" name="Content Placeholder 2">
            <a:extLst>
              <a:ext uri="{FF2B5EF4-FFF2-40B4-BE49-F238E27FC236}">
                <a16:creationId xmlns:a16="http://schemas.microsoft.com/office/drawing/2014/main" id="{11093FE8-2FFA-4F84-A753-E1BC95CC618D}"/>
              </a:ext>
            </a:extLst>
          </p:cNvPr>
          <p:cNvSpPr>
            <a:spLocks noGrp="1"/>
          </p:cNvSpPr>
          <p:nvPr>
            <p:ph idx="1"/>
          </p:nvPr>
        </p:nvSpPr>
        <p:spPr/>
        <p:txBody>
          <a:bodyPr/>
          <a:lstStyle/>
          <a:p>
            <a:r>
              <a:rPr lang="en-US" dirty="0"/>
              <a:t>To diagnose to what extent an algorithm suffers from each of the problems 1-3 </a:t>
            </a:r>
          </a:p>
          <a:p>
            <a:r>
              <a:rPr lang="en-US" dirty="0"/>
              <a:t> Do not give the algorithm all the available training data split it into two subsets</a:t>
            </a:r>
          </a:p>
          <a:p>
            <a:pPr lvl="1"/>
            <a:r>
              <a:rPr lang="en-US" dirty="0"/>
              <a:t>The actual training set which the algorithm will train on</a:t>
            </a:r>
          </a:p>
          <a:p>
            <a:pPr lvl="1"/>
            <a:r>
              <a:rPr lang="en-US" dirty="0"/>
              <a:t>A separate set, which we will call the “Training dev” set</a:t>
            </a:r>
          </a:p>
          <a:p>
            <a:pPr marL="484632" indent="-457200"/>
            <a:r>
              <a:rPr lang="en-US" dirty="0"/>
              <a:t>Training Set and “Training dev” set have same distribution</a:t>
            </a:r>
          </a:p>
          <a:p>
            <a:endParaRPr lang="en-IN" dirty="0"/>
          </a:p>
        </p:txBody>
      </p:sp>
    </p:spTree>
    <p:extLst>
      <p:ext uri="{BB962C8B-B14F-4D97-AF65-F5344CB8AC3E}">
        <p14:creationId xmlns:p14="http://schemas.microsoft.com/office/powerpoint/2010/main" val="2997986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1E62-6C29-4CC2-B81E-E66EF4F2377D}"/>
              </a:ext>
            </a:extLst>
          </p:cNvPr>
          <p:cNvSpPr>
            <a:spLocks noGrp="1"/>
          </p:cNvSpPr>
          <p:nvPr>
            <p:ph type="title"/>
          </p:nvPr>
        </p:nvSpPr>
        <p:spPr/>
        <p:txBody>
          <a:bodyPr>
            <a:normAutofit fontScale="90000"/>
          </a:bodyPr>
          <a:lstStyle/>
          <a:p>
            <a:r>
              <a:rPr lang="en-US" dirty="0"/>
              <a:t>Generalizing from the training set to the dev set</a:t>
            </a:r>
            <a:endParaRPr lang="en-IN" dirty="0"/>
          </a:p>
        </p:txBody>
      </p:sp>
      <p:sp>
        <p:nvSpPr>
          <p:cNvPr id="3" name="Content Placeholder 2">
            <a:extLst>
              <a:ext uri="{FF2B5EF4-FFF2-40B4-BE49-F238E27FC236}">
                <a16:creationId xmlns:a16="http://schemas.microsoft.com/office/drawing/2014/main" id="{4EAB4848-5132-4F4B-9606-4AE9C35D1620}"/>
              </a:ext>
            </a:extLst>
          </p:cNvPr>
          <p:cNvSpPr>
            <a:spLocks noGrp="1"/>
          </p:cNvSpPr>
          <p:nvPr>
            <p:ph idx="1"/>
          </p:nvPr>
        </p:nvSpPr>
        <p:spPr/>
        <p:txBody>
          <a:bodyPr>
            <a:normAutofit fontScale="85000" lnSpcReduction="20000"/>
          </a:bodyPr>
          <a:lstStyle/>
          <a:p>
            <a:r>
              <a:rPr lang="en-US" dirty="0"/>
              <a:t>Training set. This is the data that the algorithm will learn from (e.g., Internet images + Mobile images). This does not have to be drawn from the same distribution as what we really care about (the dev/test set distribution).</a:t>
            </a:r>
          </a:p>
          <a:p>
            <a:r>
              <a:rPr lang="en-US" dirty="0"/>
              <a:t>Training dev set: </a:t>
            </a:r>
            <a:r>
              <a:rPr lang="en-US" dirty="0">
                <a:solidFill>
                  <a:srgbClr val="FF0000"/>
                </a:solidFill>
              </a:rPr>
              <a:t>This data is drawn from the same distribution as the training set </a:t>
            </a:r>
            <a:r>
              <a:rPr lang="en-US" dirty="0"/>
              <a:t>(e.g., Internet images + Mobile images). This is usually smaller than the training set; it only needs to be large enough to evaluate and track the progress of our learning algorithm. </a:t>
            </a:r>
          </a:p>
          <a:p>
            <a:r>
              <a:rPr lang="en-US" dirty="0"/>
              <a:t>Dev set: This is drawn from the same distribution as the test set, and it reflects the distribution of data that we ultimately care about doing well on. (e.g., mobile images.) </a:t>
            </a:r>
          </a:p>
          <a:p>
            <a:r>
              <a:rPr lang="en-US" dirty="0"/>
              <a:t>Test set: This is drawn from the same distribution as the dev set. (e.g., mobile images.)</a:t>
            </a:r>
            <a:endParaRPr lang="en-IN" dirty="0"/>
          </a:p>
        </p:txBody>
      </p:sp>
    </p:spTree>
    <p:extLst>
      <p:ext uri="{BB962C8B-B14F-4D97-AF65-F5344CB8AC3E}">
        <p14:creationId xmlns:p14="http://schemas.microsoft.com/office/powerpoint/2010/main" val="23867706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7099-D5D2-4D42-9DBE-DBFBC0EBC97B}"/>
              </a:ext>
            </a:extLst>
          </p:cNvPr>
          <p:cNvSpPr>
            <a:spLocks noGrp="1"/>
          </p:cNvSpPr>
          <p:nvPr>
            <p:ph type="title"/>
          </p:nvPr>
        </p:nvSpPr>
        <p:spPr/>
        <p:txBody>
          <a:bodyPr>
            <a:normAutofit fontScale="90000"/>
          </a:bodyPr>
          <a:lstStyle/>
          <a:p>
            <a:r>
              <a:rPr lang="en-US" dirty="0"/>
              <a:t>Identifying Bias, Variance, and Data</a:t>
            </a:r>
            <a:br>
              <a:rPr lang="en-US" dirty="0"/>
            </a:br>
            <a:r>
              <a:rPr lang="en-US" dirty="0"/>
              <a:t>Mismatch Errors</a:t>
            </a:r>
            <a:endParaRPr lang="en-IN" dirty="0"/>
          </a:p>
        </p:txBody>
      </p:sp>
      <p:sp>
        <p:nvSpPr>
          <p:cNvPr id="3" name="Content Placeholder 2">
            <a:extLst>
              <a:ext uri="{FF2B5EF4-FFF2-40B4-BE49-F238E27FC236}">
                <a16:creationId xmlns:a16="http://schemas.microsoft.com/office/drawing/2014/main" id="{6AE1BC89-A6E5-4F7D-92BF-6FFB35C9E0E4}"/>
              </a:ext>
            </a:extLst>
          </p:cNvPr>
          <p:cNvSpPr>
            <a:spLocks noGrp="1"/>
          </p:cNvSpPr>
          <p:nvPr>
            <p:ph idx="1"/>
          </p:nvPr>
        </p:nvSpPr>
        <p:spPr/>
        <p:txBody>
          <a:bodyPr/>
          <a:lstStyle/>
          <a:p>
            <a:r>
              <a:rPr lang="en-US" dirty="0"/>
              <a:t>Suppose humans achieve almost perfect performance (≈0% error) on the cat detection task</a:t>
            </a:r>
          </a:p>
          <a:p>
            <a:r>
              <a:rPr lang="en-US" dirty="0"/>
              <a:t>Optimal error rate: about 0%. </a:t>
            </a:r>
          </a:p>
          <a:p>
            <a:r>
              <a:rPr lang="en-US" dirty="0"/>
              <a:t>Suppose you have:</a:t>
            </a:r>
          </a:p>
          <a:p>
            <a:pPr marL="667512" lvl="2" indent="0">
              <a:buNone/>
            </a:pPr>
            <a:r>
              <a:rPr lang="en-US" dirty="0"/>
              <a:t>• 1% error on the training set.</a:t>
            </a:r>
          </a:p>
          <a:p>
            <a:pPr marL="667512" lvl="2" indent="0">
              <a:buNone/>
            </a:pPr>
            <a:r>
              <a:rPr lang="en-US" dirty="0"/>
              <a:t>• 5% error on training dev set. </a:t>
            </a:r>
          </a:p>
          <a:p>
            <a:pPr marL="667512" lvl="2" indent="0">
              <a:buNone/>
            </a:pPr>
            <a:r>
              <a:rPr lang="en-US" dirty="0"/>
              <a:t>• 5% error on the dev set. </a:t>
            </a:r>
            <a:endParaRPr lang="en-IN" dirty="0"/>
          </a:p>
        </p:txBody>
      </p:sp>
    </p:spTree>
    <p:extLst>
      <p:ext uri="{BB962C8B-B14F-4D97-AF65-F5344CB8AC3E}">
        <p14:creationId xmlns:p14="http://schemas.microsoft.com/office/powerpoint/2010/main" val="18910421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03E2-CD7A-44E2-8E58-8ABD250F3ABF}"/>
              </a:ext>
            </a:extLst>
          </p:cNvPr>
          <p:cNvSpPr>
            <a:spLocks noGrp="1"/>
          </p:cNvSpPr>
          <p:nvPr>
            <p:ph type="title"/>
          </p:nvPr>
        </p:nvSpPr>
        <p:spPr/>
        <p:txBody>
          <a:bodyPr>
            <a:normAutofit fontScale="90000"/>
          </a:bodyPr>
          <a:lstStyle/>
          <a:p>
            <a:r>
              <a:rPr lang="en-US" dirty="0"/>
              <a:t>Identifying Bias, Variance, and Data</a:t>
            </a:r>
            <a:br>
              <a:rPr lang="en-US" dirty="0"/>
            </a:br>
            <a:r>
              <a:rPr lang="en-US" dirty="0"/>
              <a:t>Mismatch Errors</a:t>
            </a:r>
            <a:endParaRPr lang="en-IN" dirty="0"/>
          </a:p>
        </p:txBody>
      </p:sp>
      <p:sp>
        <p:nvSpPr>
          <p:cNvPr id="3" name="Content Placeholder 2">
            <a:extLst>
              <a:ext uri="{FF2B5EF4-FFF2-40B4-BE49-F238E27FC236}">
                <a16:creationId xmlns:a16="http://schemas.microsoft.com/office/drawing/2014/main" id="{3287661D-FC9C-4F18-BB56-FE99C575C7E8}"/>
              </a:ext>
            </a:extLst>
          </p:cNvPr>
          <p:cNvSpPr>
            <a:spLocks noGrp="1"/>
          </p:cNvSpPr>
          <p:nvPr>
            <p:ph idx="1"/>
          </p:nvPr>
        </p:nvSpPr>
        <p:spPr/>
        <p:txBody>
          <a:bodyPr/>
          <a:lstStyle/>
          <a:p>
            <a:r>
              <a:rPr lang="en-US" dirty="0"/>
              <a:t>Suppose humans achieve almost perfect performance (≈0% error) on the cat detection task</a:t>
            </a:r>
          </a:p>
          <a:p>
            <a:r>
              <a:rPr lang="en-US" dirty="0"/>
              <a:t>Optimal error rate: about 0%. </a:t>
            </a:r>
          </a:p>
          <a:p>
            <a:r>
              <a:rPr lang="en-US" dirty="0"/>
              <a:t>Suppose you have:</a:t>
            </a:r>
          </a:p>
          <a:p>
            <a:pPr marL="667512" lvl="2" indent="0">
              <a:buNone/>
            </a:pPr>
            <a:r>
              <a:rPr lang="en-US" dirty="0"/>
              <a:t>• 1% error on the training set.</a:t>
            </a:r>
          </a:p>
          <a:p>
            <a:pPr marL="667512" lvl="2" indent="0">
              <a:buNone/>
            </a:pPr>
            <a:r>
              <a:rPr lang="en-US" dirty="0"/>
              <a:t>• 5% error on training dev set. </a:t>
            </a:r>
          </a:p>
          <a:p>
            <a:pPr marL="667512" lvl="2" indent="0">
              <a:buNone/>
            </a:pPr>
            <a:r>
              <a:rPr lang="en-US" dirty="0"/>
              <a:t>• 5% error on the dev set. </a:t>
            </a:r>
          </a:p>
          <a:p>
            <a:pPr marL="484632" indent="-457200"/>
            <a:r>
              <a:rPr lang="en-US" dirty="0"/>
              <a:t>High Variance</a:t>
            </a:r>
            <a:endParaRPr lang="en-IN" dirty="0"/>
          </a:p>
          <a:p>
            <a:endParaRPr lang="en-IN" dirty="0"/>
          </a:p>
        </p:txBody>
      </p:sp>
    </p:spTree>
    <p:extLst>
      <p:ext uri="{BB962C8B-B14F-4D97-AF65-F5344CB8AC3E}">
        <p14:creationId xmlns:p14="http://schemas.microsoft.com/office/powerpoint/2010/main" val="26615143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0675-C00C-4649-9E2C-63BFB5CCDAB4}"/>
              </a:ext>
            </a:extLst>
          </p:cNvPr>
          <p:cNvSpPr>
            <a:spLocks noGrp="1"/>
          </p:cNvSpPr>
          <p:nvPr>
            <p:ph type="title"/>
          </p:nvPr>
        </p:nvSpPr>
        <p:spPr/>
        <p:txBody>
          <a:bodyPr>
            <a:normAutofit fontScale="90000"/>
          </a:bodyPr>
          <a:lstStyle/>
          <a:p>
            <a:r>
              <a:rPr lang="en-US" dirty="0"/>
              <a:t>Identifying Bias, Variance, and Data</a:t>
            </a:r>
            <a:br>
              <a:rPr lang="en-US" dirty="0"/>
            </a:br>
            <a:r>
              <a:rPr lang="en-US" dirty="0"/>
              <a:t>Mismatch Errors</a:t>
            </a:r>
            <a:endParaRPr lang="en-IN" dirty="0"/>
          </a:p>
        </p:txBody>
      </p:sp>
      <p:sp>
        <p:nvSpPr>
          <p:cNvPr id="3" name="Content Placeholder 2">
            <a:extLst>
              <a:ext uri="{FF2B5EF4-FFF2-40B4-BE49-F238E27FC236}">
                <a16:creationId xmlns:a16="http://schemas.microsoft.com/office/drawing/2014/main" id="{68A44B6F-0037-4AFB-BB45-911B1281C3DA}"/>
              </a:ext>
            </a:extLst>
          </p:cNvPr>
          <p:cNvSpPr>
            <a:spLocks noGrp="1"/>
          </p:cNvSpPr>
          <p:nvPr>
            <p:ph idx="1"/>
          </p:nvPr>
        </p:nvSpPr>
        <p:spPr/>
        <p:txBody>
          <a:bodyPr/>
          <a:lstStyle/>
          <a:p>
            <a:r>
              <a:rPr lang="en-US" dirty="0"/>
              <a:t>Now, suppose your algorithm achieves: </a:t>
            </a:r>
          </a:p>
          <a:p>
            <a:pPr marL="667512" lvl="2" indent="0">
              <a:buNone/>
            </a:pPr>
            <a:r>
              <a:rPr lang="en-US" dirty="0"/>
              <a:t>• 10% error on the training set.</a:t>
            </a:r>
          </a:p>
          <a:p>
            <a:pPr marL="667512" lvl="2" indent="0">
              <a:buNone/>
            </a:pPr>
            <a:r>
              <a:rPr lang="en-US" dirty="0"/>
              <a:t>• 11% error on training dev set. </a:t>
            </a:r>
          </a:p>
          <a:p>
            <a:pPr marL="667512" lvl="2" indent="0">
              <a:buNone/>
            </a:pPr>
            <a:r>
              <a:rPr lang="en-US" dirty="0"/>
              <a:t>• 12% error on the dev set. </a:t>
            </a:r>
            <a:endParaRPr lang="en-IN" dirty="0"/>
          </a:p>
        </p:txBody>
      </p:sp>
    </p:spTree>
    <p:extLst>
      <p:ext uri="{BB962C8B-B14F-4D97-AF65-F5344CB8AC3E}">
        <p14:creationId xmlns:p14="http://schemas.microsoft.com/office/powerpoint/2010/main" val="15135990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F706-6AA6-4148-8817-CB9C814A41AE}"/>
              </a:ext>
            </a:extLst>
          </p:cNvPr>
          <p:cNvSpPr>
            <a:spLocks noGrp="1"/>
          </p:cNvSpPr>
          <p:nvPr>
            <p:ph type="title"/>
          </p:nvPr>
        </p:nvSpPr>
        <p:spPr/>
        <p:txBody>
          <a:bodyPr>
            <a:normAutofit fontScale="90000"/>
          </a:bodyPr>
          <a:lstStyle/>
          <a:p>
            <a:r>
              <a:rPr lang="en-US" dirty="0"/>
              <a:t>Identifying Bias, Variance, and Data</a:t>
            </a:r>
            <a:br>
              <a:rPr lang="en-US" dirty="0"/>
            </a:br>
            <a:r>
              <a:rPr lang="en-US" dirty="0"/>
              <a:t>Mismatch Errors</a:t>
            </a:r>
            <a:endParaRPr lang="en-IN" dirty="0"/>
          </a:p>
        </p:txBody>
      </p:sp>
      <p:sp>
        <p:nvSpPr>
          <p:cNvPr id="3" name="Content Placeholder 2">
            <a:extLst>
              <a:ext uri="{FF2B5EF4-FFF2-40B4-BE49-F238E27FC236}">
                <a16:creationId xmlns:a16="http://schemas.microsoft.com/office/drawing/2014/main" id="{F29BF133-E3F4-4252-8CF7-94D6827D9226}"/>
              </a:ext>
            </a:extLst>
          </p:cNvPr>
          <p:cNvSpPr>
            <a:spLocks noGrp="1"/>
          </p:cNvSpPr>
          <p:nvPr>
            <p:ph idx="1"/>
          </p:nvPr>
        </p:nvSpPr>
        <p:spPr/>
        <p:txBody>
          <a:bodyPr>
            <a:normAutofit/>
          </a:bodyPr>
          <a:lstStyle/>
          <a:p>
            <a:r>
              <a:rPr lang="en-US" dirty="0"/>
              <a:t>Suppose your algorithm achieves: </a:t>
            </a:r>
          </a:p>
          <a:p>
            <a:pPr marL="667512" lvl="2" indent="0">
              <a:buNone/>
            </a:pPr>
            <a:r>
              <a:rPr lang="en-US" dirty="0"/>
              <a:t>• 10% error on the training set.</a:t>
            </a:r>
          </a:p>
          <a:p>
            <a:pPr marL="667512" lvl="2" indent="0">
              <a:buNone/>
            </a:pPr>
            <a:r>
              <a:rPr lang="en-US" dirty="0"/>
              <a:t>• 11% error on training dev set. </a:t>
            </a:r>
          </a:p>
          <a:p>
            <a:pPr marL="667512" lvl="2" indent="0">
              <a:buNone/>
            </a:pPr>
            <a:r>
              <a:rPr lang="en-US" dirty="0"/>
              <a:t>• 12% error on the dev set. </a:t>
            </a:r>
            <a:endParaRPr lang="en-IN" dirty="0"/>
          </a:p>
          <a:p>
            <a:r>
              <a:rPr lang="en-IN" dirty="0"/>
              <a:t>High avoidable bias</a:t>
            </a:r>
          </a:p>
          <a:p>
            <a:r>
              <a:rPr lang="en-US" dirty="0"/>
              <a:t>Suppose your algorithm achieves:</a:t>
            </a:r>
          </a:p>
          <a:p>
            <a:pPr marL="667512" lvl="2" indent="0">
              <a:buNone/>
            </a:pPr>
            <a:r>
              <a:rPr lang="en-US" dirty="0"/>
              <a:t>• 10% error on the training set. </a:t>
            </a:r>
          </a:p>
          <a:p>
            <a:pPr marL="667512" lvl="2" indent="0">
              <a:buNone/>
            </a:pPr>
            <a:r>
              <a:rPr lang="en-US" dirty="0"/>
              <a:t>• 11% error on training dev set. </a:t>
            </a:r>
          </a:p>
          <a:p>
            <a:pPr marL="667512" lvl="2" indent="0">
              <a:buNone/>
            </a:pPr>
            <a:r>
              <a:rPr lang="en-US" dirty="0"/>
              <a:t>• 20% error on the dev set. </a:t>
            </a:r>
            <a:endParaRPr lang="en-IN" dirty="0"/>
          </a:p>
        </p:txBody>
      </p:sp>
    </p:spTree>
    <p:extLst>
      <p:ext uri="{BB962C8B-B14F-4D97-AF65-F5344CB8AC3E}">
        <p14:creationId xmlns:p14="http://schemas.microsoft.com/office/powerpoint/2010/main" val="15246824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D14A-2680-469E-994B-C2AE38B3B790}"/>
              </a:ext>
            </a:extLst>
          </p:cNvPr>
          <p:cNvSpPr>
            <a:spLocks noGrp="1"/>
          </p:cNvSpPr>
          <p:nvPr>
            <p:ph type="title"/>
          </p:nvPr>
        </p:nvSpPr>
        <p:spPr/>
        <p:txBody>
          <a:bodyPr>
            <a:normAutofit fontScale="90000"/>
          </a:bodyPr>
          <a:lstStyle/>
          <a:p>
            <a:r>
              <a:rPr lang="en-US" dirty="0"/>
              <a:t>Identifying Bias, Variance, and Data</a:t>
            </a:r>
            <a:br>
              <a:rPr lang="en-US" dirty="0"/>
            </a:br>
            <a:r>
              <a:rPr lang="en-US" dirty="0"/>
              <a:t>Mismatch Errors</a:t>
            </a:r>
            <a:endParaRPr lang="en-IN" dirty="0"/>
          </a:p>
        </p:txBody>
      </p:sp>
      <p:sp>
        <p:nvSpPr>
          <p:cNvPr id="3" name="Content Placeholder 2">
            <a:extLst>
              <a:ext uri="{FF2B5EF4-FFF2-40B4-BE49-F238E27FC236}">
                <a16:creationId xmlns:a16="http://schemas.microsoft.com/office/drawing/2014/main" id="{886F41B4-3E11-462C-B26F-F3A9C4F60064}"/>
              </a:ext>
            </a:extLst>
          </p:cNvPr>
          <p:cNvSpPr>
            <a:spLocks noGrp="1"/>
          </p:cNvSpPr>
          <p:nvPr>
            <p:ph idx="1"/>
          </p:nvPr>
        </p:nvSpPr>
        <p:spPr/>
        <p:txBody>
          <a:bodyPr/>
          <a:lstStyle/>
          <a:p>
            <a:r>
              <a:rPr lang="en-US" dirty="0"/>
              <a:t>Suppose your algorithm achieves: </a:t>
            </a:r>
          </a:p>
          <a:p>
            <a:pPr marL="667512" lvl="2" indent="0">
              <a:buNone/>
            </a:pPr>
            <a:r>
              <a:rPr lang="en-US" dirty="0"/>
              <a:t>• 10% error on the training set.</a:t>
            </a:r>
          </a:p>
          <a:p>
            <a:pPr marL="667512" lvl="2" indent="0">
              <a:buNone/>
            </a:pPr>
            <a:r>
              <a:rPr lang="en-US" dirty="0"/>
              <a:t>• 11% error on training dev set. </a:t>
            </a:r>
          </a:p>
          <a:p>
            <a:pPr marL="667512" lvl="2" indent="0">
              <a:buNone/>
            </a:pPr>
            <a:r>
              <a:rPr lang="en-US" dirty="0"/>
              <a:t>• 12% error on the dev set. </a:t>
            </a:r>
            <a:endParaRPr lang="en-IN" dirty="0"/>
          </a:p>
          <a:p>
            <a:r>
              <a:rPr lang="en-IN" dirty="0"/>
              <a:t>High avoidable bias</a:t>
            </a:r>
          </a:p>
          <a:p>
            <a:pPr marL="27432" indent="0">
              <a:buNone/>
            </a:pPr>
            <a:endParaRPr lang="en-IN" dirty="0"/>
          </a:p>
          <a:p>
            <a:endParaRPr lang="en-IN" dirty="0"/>
          </a:p>
        </p:txBody>
      </p:sp>
    </p:spTree>
    <p:extLst>
      <p:ext uri="{BB962C8B-B14F-4D97-AF65-F5344CB8AC3E}">
        <p14:creationId xmlns:p14="http://schemas.microsoft.com/office/powerpoint/2010/main" val="2745583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431A2-93F8-4AE8-9B6C-E5DA356329BD}"/>
              </a:ext>
            </a:extLst>
          </p:cNvPr>
          <p:cNvPicPr>
            <a:picLocks noChangeAspect="1"/>
          </p:cNvPicPr>
          <p:nvPr/>
        </p:nvPicPr>
        <p:blipFill>
          <a:blip r:embed="rId2"/>
          <a:stretch>
            <a:fillRect/>
          </a:stretch>
        </p:blipFill>
        <p:spPr>
          <a:xfrm>
            <a:off x="0" y="778654"/>
            <a:ext cx="9144000" cy="5300691"/>
          </a:xfrm>
          <a:prstGeom prst="rect">
            <a:avLst/>
          </a:prstGeom>
        </p:spPr>
      </p:pic>
    </p:spTree>
    <p:extLst>
      <p:ext uri="{BB962C8B-B14F-4D97-AF65-F5344CB8AC3E}">
        <p14:creationId xmlns:p14="http://schemas.microsoft.com/office/powerpoint/2010/main" val="4116639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0156-CBA2-4A7E-B5E7-BB7966A91888}"/>
              </a:ext>
            </a:extLst>
          </p:cNvPr>
          <p:cNvSpPr>
            <a:spLocks noGrp="1"/>
          </p:cNvSpPr>
          <p:nvPr>
            <p:ph type="title"/>
          </p:nvPr>
        </p:nvSpPr>
        <p:spPr/>
        <p:txBody>
          <a:bodyPr>
            <a:normAutofit fontScale="90000"/>
          </a:bodyPr>
          <a:lstStyle/>
          <a:p>
            <a:r>
              <a:rPr lang="en-US" dirty="0"/>
              <a:t>Identifying Bias, Variance, and Data</a:t>
            </a:r>
            <a:br>
              <a:rPr lang="en-US" dirty="0"/>
            </a:br>
            <a:r>
              <a:rPr lang="en-US" dirty="0"/>
              <a:t>Mismatch Errors</a:t>
            </a:r>
            <a:endParaRPr lang="en-IN" dirty="0"/>
          </a:p>
        </p:txBody>
      </p:sp>
      <p:sp>
        <p:nvSpPr>
          <p:cNvPr id="3" name="Content Placeholder 2">
            <a:extLst>
              <a:ext uri="{FF2B5EF4-FFF2-40B4-BE49-F238E27FC236}">
                <a16:creationId xmlns:a16="http://schemas.microsoft.com/office/drawing/2014/main" id="{15FFFBD6-7451-486E-AB19-FE9171C63940}"/>
              </a:ext>
            </a:extLst>
          </p:cNvPr>
          <p:cNvSpPr>
            <a:spLocks noGrp="1"/>
          </p:cNvSpPr>
          <p:nvPr>
            <p:ph idx="1"/>
          </p:nvPr>
        </p:nvSpPr>
        <p:spPr/>
        <p:txBody>
          <a:bodyPr/>
          <a:lstStyle/>
          <a:p>
            <a:r>
              <a:rPr lang="en-US" dirty="0"/>
              <a:t>Suppose your algorithm achieves:</a:t>
            </a:r>
          </a:p>
          <a:p>
            <a:pPr marL="667512" lvl="2" indent="0">
              <a:buNone/>
            </a:pPr>
            <a:r>
              <a:rPr lang="en-US" dirty="0"/>
              <a:t>• 10% error on the training set. </a:t>
            </a:r>
          </a:p>
          <a:p>
            <a:pPr marL="667512" lvl="2" indent="0">
              <a:buNone/>
            </a:pPr>
            <a:r>
              <a:rPr lang="en-US" dirty="0"/>
              <a:t>• 11% error on training dev set. </a:t>
            </a:r>
          </a:p>
          <a:p>
            <a:pPr marL="667512" lvl="2" indent="0">
              <a:buNone/>
            </a:pPr>
            <a:r>
              <a:rPr lang="en-US" dirty="0"/>
              <a:t>• 20% error on the dev set. </a:t>
            </a:r>
          </a:p>
          <a:p>
            <a:pPr marL="27432" indent="0">
              <a:buNone/>
            </a:pPr>
            <a:endParaRPr lang="en-US" dirty="0"/>
          </a:p>
          <a:p>
            <a:pPr marL="484632" indent="-457200"/>
            <a:r>
              <a:rPr lang="en-IN" dirty="0"/>
              <a:t>High avoidable bias and data mismatch</a:t>
            </a:r>
          </a:p>
          <a:p>
            <a:pPr marL="484632" indent="-457200"/>
            <a:r>
              <a:rPr lang="en-IN" dirty="0"/>
              <a:t> High variance?</a:t>
            </a:r>
          </a:p>
          <a:p>
            <a:endParaRPr lang="en-IN" dirty="0"/>
          </a:p>
        </p:txBody>
      </p:sp>
    </p:spTree>
    <p:extLst>
      <p:ext uri="{BB962C8B-B14F-4D97-AF65-F5344CB8AC3E}">
        <p14:creationId xmlns:p14="http://schemas.microsoft.com/office/powerpoint/2010/main" val="42888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8C5C-34D5-4964-99C8-EC55612DA5A0}"/>
              </a:ext>
            </a:extLst>
          </p:cNvPr>
          <p:cNvSpPr>
            <a:spLocks noGrp="1"/>
          </p:cNvSpPr>
          <p:nvPr>
            <p:ph type="title"/>
          </p:nvPr>
        </p:nvSpPr>
        <p:spPr/>
        <p:txBody>
          <a:bodyPr>
            <a:normAutofit fontScale="90000"/>
          </a:bodyPr>
          <a:lstStyle/>
          <a:p>
            <a:r>
              <a:rPr lang="en-US" dirty="0"/>
              <a:t>Identifying Bias, Variance, and Data</a:t>
            </a:r>
            <a:br>
              <a:rPr lang="en-US" dirty="0"/>
            </a:br>
            <a:r>
              <a:rPr lang="en-US" dirty="0"/>
              <a:t>Mismatch Errors</a:t>
            </a:r>
            <a:endParaRPr lang="en-IN" dirty="0"/>
          </a:p>
        </p:txBody>
      </p:sp>
      <p:sp>
        <p:nvSpPr>
          <p:cNvPr id="3" name="Content Placeholder 2">
            <a:extLst>
              <a:ext uri="{FF2B5EF4-FFF2-40B4-BE49-F238E27FC236}">
                <a16:creationId xmlns:a16="http://schemas.microsoft.com/office/drawing/2014/main" id="{25FC1364-F301-4399-AFD7-033B49976234}"/>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A42ABDE2-0117-4B80-9183-32BB46A12C5E}"/>
              </a:ext>
            </a:extLst>
          </p:cNvPr>
          <p:cNvPicPr>
            <a:picLocks noChangeAspect="1"/>
          </p:cNvPicPr>
          <p:nvPr/>
        </p:nvPicPr>
        <p:blipFill>
          <a:blip r:embed="rId2"/>
          <a:stretch>
            <a:fillRect/>
          </a:stretch>
        </p:blipFill>
        <p:spPr>
          <a:xfrm>
            <a:off x="470520" y="2345107"/>
            <a:ext cx="8315178" cy="3569865"/>
          </a:xfrm>
          <a:prstGeom prst="rect">
            <a:avLst/>
          </a:prstGeom>
        </p:spPr>
      </p:pic>
    </p:spTree>
    <p:extLst>
      <p:ext uri="{BB962C8B-B14F-4D97-AF65-F5344CB8AC3E}">
        <p14:creationId xmlns:p14="http://schemas.microsoft.com/office/powerpoint/2010/main" val="37197822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1704-295A-4E9F-BBF8-8F6466AFFA43}"/>
              </a:ext>
            </a:extLst>
          </p:cNvPr>
          <p:cNvSpPr>
            <a:spLocks noGrp="1"/>
          </p:cNvSpPr>
          <p:nvPr>
            <p:ph type="title"/>
          </p:nvPr>
        </p:nvSpPr>
        <p:spPr/>
        <p:txBody>
          <a:bodyPr/>
          <a:lstStyle/>
          <a:p>
            <a:r>
              <a:rPr lang="en-IN" dirty="0"/>
              <a:t>Addressing Data Mismatch</a:t>
            </a:r>
          </a:p>
        </p:txBody>
      </p:sp>
      <p:sp>
        <p:nvSpPr>
          <p:cNvPr id="3" name="Content Placeholder 2">
            <a:extLst>
              <a:ext uri="{FF2B5EF4-FFF2-40B4-BE49-F238E27FC236}">
                <a16:creationId xmlns:a16="http://schemas.microsoft.com/office/drawing/2014/main" id="{02354A75-69B5-4C2C-B213-17A20416CA61}"/>
              </a:ext>
            </a:extLst>
          </p:cNvPr>
          <p:cNvSpPr>
            <a:spLocks noGrp="1"/>
          </p:cNvSpPr>
          <p:nvPr>
            <p:ph idx="1"/>
          </p:nvPr>
        </p:nvSpPr>
        <p:spPr/>
        <p:txBody>
          <a:bodyPr/>
          <a:lstStyle/>
          <a:p>
            <a:r>
              <a:rPr lang="en-IN" dirty="0">
                <a:solidFill>
                  <a:srgbClr val="C00000"/>
                </a:solidFill>
              </a:rPr>
              <a:t>Situation:</a:t>
            </a:r>
            <a:r>
              <a:rPr lang="en-IN" dirty="0"/>
              <a:t> A speech recognition system works well on a training set as well as training dev set, but does not work well on the dev set.</a:t>
            </a:r>
          </a:p>
          <a:p>
            <a:r>
              <a:rPr lang="en-IN" dirty="0">
                <a:solidFill>
                  <a:srgbClr val="C00000"/>
                </a:solidFill>
              </a:rPr>
              <a:t>Analysis:</a:t>
            </a:r>
            <a:r>
              <a:rPr lang="en-IN" dirty="0"/>
              <a:t> ?</a:t>
            </a:r>
          </a:p>
        </p:txBody>
      </p:sp>
    </p:spTree>
    <p:extLst>
      <p:ext uri="{BB962C8B-B14F-4D97-AF65-F5344CB8AC3E}">
        <p14:creationId xmlns:p14="http://schemas.microsoft.com/office/powerpoint/2010/main" val="13913468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30AA-F045-4FAB-827A-59537A772C75}"/>
              </a:ext>
            </a:extLst>
          </p:cNvPr>
          <p:cNvSpPr>
            <a:spLocks noGrp="1"/>
          </p:cNvSpPr>
          <p:nvPr>
            <p:ph type="title"/>
          </p:nvPr>
        </p:nvSpPr>
        <p:spPr/>
        <p:txBody>
          <a:bodyPr/>
          <a:lstStyle/>
          <a:p>
            <a:r>
              <a:rPr lang="en-IN" dirty="0"/>
              <a:t>Addressing Data Mismatch</a:t>
            </a:r>
          </a:p>
        </p:txBody>
      </p:sp>
      <p:sp>
        <p:nvSpPr>
          <p:cNvPr id="3" name="Content Placeholder 2">
            <a:extLst>
              <a:ext uri="{FF2B5EF4-FFF2-40B4-BE49-F238E27FC236}">
                <a16:creationId xmlns:a16="http://schemas.microsoft.com/office/drawing/2014/main" id="{BBFED6D7-C181-41BC-A62E-FE80DF5C5287}"/>
              </a:ext>
            </a:extLst>
          </p:cNvPr>
          <p:cNvSpPr>
            <a:spLocks noGrp="1"/>
          </p:cNvSpPr>
          <p:nvPr>
            <p:ph idx="1"/>
          </p:nvPr>
        </p:nvSpPr>
        <p:spPr/>
        <p:txBody>
          <a:bodyPr>
            <a:normAutofit/>
          </a:bodyPr>
          <a:lstStyle/>
          <a:p>
            <a:r>
              <a:rPr lang="en-IN" dirty="0">
                <a:solidFill>
                  <a:srgbClr val="C00000"/>
                </a:solidFill>
              </a:rPr>
              <a:t>Situation:</a:t>
            </a:r>
            <a:r>
              <a:rPr lang="en-IN" dirty="0"/>
              <a:t> A speech recognition system works well on a training set as well as training dev set, but does not work well on the dev set.</a:t>
            </a:r>
          </a:p>
          <a:p>
            <a:r>
              <a:rPr lang="en-IN" dirty="0">
                <a:solidFill>
                  <a:srgbClr val="C00000"/>
                </a:solidFill>
              </a:rPr>
              <a:t>Analysis:</a:t>
            </a:r>
            <a:r>
              <a:rPr lang="en-IN" dirty="0"/>
              <a:t> Manually Examine 100 samples: </a:t>
            </a:r>
          </a:p>
          <a:p>
            <a:r>
              <a:rPr lang="en-IN" dirty="0">
                <a:solidFill>
                  <a:srgbClr val="FF0000"/>
                </a:solidFill>
              </a:rPr>
              <a:t>Finding: </a:t>
            </a:r>
            <a:r>
              <a:rPr lang="en-US" dirty="0"/>
              <a:t>most of the audio clips in the dev set are taken within a car, whereas most of the training examples were recorded against a quiet background.</a:t>
            </a:r>
            <a:endParaRPr lang="en-IN" dirty="0"/>
          </a:p>
        </p:txBody>
      </p:sp>
    </p:spTree>
    <p:extLst>
      <p:ext uri="{BB962C8B-B14F-4D97-AF65-F5344CB8AC3E}">
        <p14:creationId xmlns:p14="http://schemas.microsoft.com/office/powerpoint/2010/main" val="17744855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42E0-602F-4BBA-B952-6DC93685CF0A}"/>
              </a:ext>
            </a:extLst>
          </p:cNvPr>
          <p:cNvSpPr>
            <a:spLocks noGrp="1"/>
          </p:cNvSpPr>
          <p:nvPr>
            <p:ph type="title"/>
          </p:nvPr>
        </p:nvSpPr>
        <p:spPr/>
        <p:txBody>
          <a:bodyPr/>
          <a:lstStyle/>
          <a:p>
            <a:r>
              <a:rPr lang="en-IN" dirty="0"/>
              <a:t>Addressing Data Mismatch</a:t>
            </a:r>
          </a:p>
        </p:txBody>
      </p:sp>
      <p:sp>
        <p:nvSpPr>
          <p:cNvPr id="3" name="Content Placeholder 2">
            <a:extLst>
              <a:ext uri="{FF2B5EF4-FFF2-40B4-BE49-F238E27FC236}">
                <a16:creationId xmlns:a16="http://schemas.microsoft.com/office/drawing/2014/main" id="{A6936E1B-A4C6-4A7C-B27C-A6D29AE9D487}"/>
              </a:ext>
            </a:extLst>
          </p:cNvPr>
          <p:cNvSpPr>
            <a:spLocks noGrp="1"/>
          </p:cNvSpPr>
          <p:nvPr>
            <p:ph idx="1"/>
          </p:nvPr>
        </p:nvSpPr>
        <p:spPr/>
        <p:txBody>
          <a:bodyPr>
            <a:normAutofit fontScale="92500"/>
          </a:bodyPr>
          <a:lstStyle/>
          <a:p>
            <a:r>
              <a:rPr lang="en-IN" dirty="0">
                <a:solidFill>
                  <a:srgbClr val="C00000"/>
                </a:solidFill>
              </a:rPr>
              <a:t>Situation:</a:t>
            </a:r>
            <a:r>
              <a:rPr lang="en-IN" dirty="0"/>
              <a:t> A speech recognition system works well on a training set as well as training dev set, but does not work well on the dev set.</a:t>
            </a:r>
          </a:p>
          <a:p>
            <a:r>
              <a:rPr lang="en-IN" dirty="0">
                <a:solidFill>
                  <a:srgbClr val="C00000"/>
                </a:solidFill>
              </a:rPr>
              <a:t>Analysis:</a:t>
            </a:r>
            <a:r>
              <a:rPr lang="en-IN" dirty="0"/>
              <a:t> Manually Examine 100 samples: </a:t>
            </a:r>
          </a:p>
          <a:p>
            <a:r>
              <a:rPr lang="en-IN" dirty="0">
                <a:solidFill>
                  <a:srgbClr val="FF0000"/>
                </a:solidFill>
              </a:rPr>
              <a:t>Finding: </a:t>
            </a:r>
            <a:r>
              <a:rPr lang="en-US" dirty="0"/>
              <a:t>most of the audio clips in the dev set are taken within a car, whereas most of the training examples were recorded against a quiet background.</a:t>
            </a:r>
            <a:endParaRPr lang="en-IN" dirty="0"/>
          </a:p>
          <a:p>
            <a:r>
              <a:rPr lang="en-IN" dirty="0">
                <a:solidFill>
                  <a:srgbClr val="C00000"/>
                </a:solidFill>
              </a:rPr>
              <a:t>Action: </a:t>
            </a:r>
            <a:r>
              <a:rPr lang="en-IN" dirty="0"/>
              <a:t>Add more data having characteristics like dev set</a:t>
            </a:r>
          </a:p>
          <a:p>
            <a:r>
              <a:rPr lang="en-IN" dirty="0">
                <a:solidFill>
                  <a:srgbClr val="C00000"/>
                </a:solidFill>
              </a:rPr>
              <a:t>Challenge: </a:t>
            </a:r>
            <a:r>
              <a:rPr lang="en-IN" dirty="0"/>
              <a:t>Such data may not be readily available</a:t>
            </a:r>
          </a:p>
          <a:p>
            <a:r>
              <a:rPr lang="en-IN" dirty="0">
                <a:solidFill>
                  <a:srgbClr val="C00000"/>
                </a:solidFill>
              </a:rPr>
              <a:t>Solution: </a:t>
            </a:r>
            <a:r>
              <a:rPr lang="en-IN" dirty="0"/>
              <a:t>Generate artificial data</a:t>
            </a:r>
          </a:p>
          <a:p>
            <a:endParaRPr lang="en-IN" dirty="0"/>
          </a:p>
        </p:txBody>
      </p:sp>
    </p:spTree>
    <p:extLst>
      <p:ext uri="{BB962C8B-B14F-4D97-AF65-F5344CB8AC3E}">
        <p14:creationId xmlns:p14="http://schemas.microsoft.com/office/powerpoint/2010/main" val="3643207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E8B2-A5AC-42FD-AD14-4DE3512D638A}"/>
              </a:ext>
            </a:extLst>
          </p:cNvPr>
          <p:cNvSpPr>
            <a:spLocks noGrp="1"/>
          </p:cNvSpPr>
          <p:nvPr>
            <p:ph type="title"/>
          </p:nvPr>
        </p:nvSpPr>
        <p:spPr/>
        <p:txBody>
          <a:bodyPr/>
          <a:lstStyle/>
          <a:p>
            <a:r>
              <a:rPr lang="en-IN" dirty="0"/>
              <a:t>Artificial Data Synthesis</a:t>
            </a:r>
          </a:p>
        </p:txBody>
      </p:sp>
      <p:sp>
        <p:nvSpPr>
          <p:cNvPr id="3" name="Content Placeholder 2">
            <a:extLst>
              <a:ext uri="{FF2B5EF4-FFF2-40B4-BE49-F238E27FC236}">
                <a16:creationId xmlns:a16="http://schemas.microsoft.com/office/drawing/2014/main" id="{259B99FF-C462-4046-ADFA-2B9974CDD818}"/>
              </a:ext>
            </a:extLst>
          </p:cNvPr>
          <p:cNvSpPr>
            <a:spLocks noGrp="1"/>
          </p:cNvSpPr>
          <p:nvPr>
            <p:ph idx="1"/>
          </p:nvPr>
        </p:nvSpPr>
        <p:spPr/>
        <p:txBody>
          <a:bodyPr>
            <a:normAutofit fontScale="92500"/>
          </a:bodyPr>
          <a:lstStyle/>
          <a:p>
            <a:r>
              <a:rPr lang="en-IN" dirty="0">
                <a:solidFill>
                  <a:srgbClr val="C00000"/>
                </a:solidFill>
              </a:rPr>
              <a:t>Already available: </a:t>
            </a:r>
            <a:r>
              <a:rPr lang="en-IN" dirty="0"/>
              <a:t>speech data</a:t>
            </a:r>
          </a:p>
          <a:p>
            <a:r>
              <a:rPr lang="en-IN" dirty="0">
                <a:solidFill>
                  <a:srgbClr val="C00000"/>
                </a:solidFill>
              </a:rPr>
              <a:t>Collect:  </a:t>
            </a:r>
            <a:r>
              <a:rPr lang="en-IN" dirty="0"/>
              <a:t>data of car noise</a:t>
            </a:r>
          </a:p>
          <a:p>
            <a:r>
              <a:rPr lang="en-IN" dirty="0">
                <a:solidFill>
                  <a:srgbClr val="C00000"/>
                </a:solidFill>
              </a:rPr>
              <a:t>Add: </a:t>
            </a:r>
            <a:r>
              <a:rPr lang="en-IN" dirty="0"/>
              <a:t>noise to available speech data</a:t>
            </a:r>
          </a:p>
          <a:p>
            <a:r>
              <a:rPr lang="en-IN" dirty="0">
                <a:solidFill>
                  <a:srgbClr val="C00000"/>
                </a:solidFill>
              </a:rPr>
              <a:t>Care: </a:t>
            </a:r>
            <a:r>
              <a:rPr lang="en-IN" dirty="0"/>
              <a:t>If we have just one hour of car noise, the algorithm may overfit. </a:t>
            </a:r>
            <a:r>
              <a:rPr lang="en-IN" dirty="0">
                <a:solidFill>
                  <a:srgbClr val="FF0000"/>
                </a:solidFill>
              </a:rPr>
              <a:t>Data so generated may appear realistic to a human, but not to a machine!</a:t>
            </a:r>
          </a:p>
          <a:p>
            <a:r>
              <a:rPr lang="en-IN" dirty="0">
                <a:solidFill>
                  <a:srgbClr val="C00000"/>
                </a:solidFill>
              </a:rPr>
              <a:t>Mobile (dev set) images: </a:t>
            </a:r>
            <a:r>
              <a:rPr lang="en-IN" dirty="0"/>
              <a:t>Blurred </a:t>
            </a:r>
          </a:p>
          <a:p>
            <a:r>
              <a:rPr lang="en-US" dirty="0">
                <a:solidFill>
                  <a:srgbClr val="C00000"/>
                </a:solidFill>
              </a:rPr>
              <a:t>Central Idea:</a:t>
            </a:r>
            <a:r>
              <a:rPr lang="en-US" dirty="0"/>
              <a:t> Avoid giving the synthesized data properties that makes it possible for a learning algorithm to distinguish synthesized from non-synthesized examples</a:t>
            </a:r>
            <a:endParaRPr lang="en-IN" dirty="0"/>
          </a:p>
        </p:txBody>
      </p:sp>
    </p:spTree>
    <p:extLst>
      <p:ext uri="{BB962C8B-B14F-4D97-AF65-F5344CB8AC3E}">
        <p14:creationId xmlns:p14="http://schemas.microsoft.com/office/powerpoint/2010/main" val="87119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4285-EC49-432C-8C88-2CCA344780AA}"/>
              </a:ext>
            </a:extLst>
          </p:cNvPr>
          <p:cNvSpPr>
            <a:spLocks noGrp="1"/>
          </p:cNvSpPr>
          <p:nvPr>
            <p:ph type="title"/>
          </p:nvPr>
        </p:nvSpPr>
        <p:spPr/>
        <p:txBody>
          <a:bodyPr>
            <a:normAutofit fontScale="90000"/>
          </a:bodyPr>
          <a:lstStyle/>
          <a:p>
            <a:r>
              <a:rPr lang="en-IN" dirty="0"/>
              <a:t>The Optimization Verification test</a:t>
            </a:r>
            <a:br>
              <a:rPr lang="en-IN" dirty="0"/>
            </a:br>
            <a:endParaRPr lang="en-IN" dirty="0"/>
          </a:p>
        </p:txBody>
      </p:sp>
      <p:sp>
        <p:nvSpPr>
          <p:cNvPr id="3" name="Content Placeholder 2">
            <a:extLst>
              <a:ext uri="{FF2B5EF4-FFF2-40B4-BE49-F238E27FC236}">
                <a16:creationId xmlns:a16="http://schemas.microsoft.com/office/drawing/2014/main" id="{6522099A-CF58-41E1-AB17-40CB8EA5DB5B}"/>
              </a:ext>
            </a:extLst>
          </p:cNvPr>
          <p:cNvSpPr>
            <a:spLocks noGrp="1"/>
          </p:cNvSpPr>
          <p:nvPr>
            <p:ph idx="1"/>
          </p:nvPr>
        </p:nvSpPr>
        <p:spPr/>
        <p:txBody>
          <a:bodyPr/>
          <a:lstStyle/>
          <a:p>
            <a:r>
              <a:rPr lang="en-IN" dirty="0"/>
              <a:t>Problem: Convert an audio clip (say, A) to text</a:t>
            </a:r>
          </a:p>
          <a:p>
            <a:r>
              <a:rPr lang="en-IN" dirty="0"/>
              <a:t>Evaluate: </a:t>
            </a:r>
            <a:r>
              <a:rPr lang="en-IN" dirty="0" err="1"/>
              <a:t>Score</a:t>
            </a:r>
            <a:r>
              <a:rPr lang="en-IN" baseline="-25000" dirty="0" err="1"/>
              <a:t>A</a:t>
            </a:r>
            <a:r>
              <a:rPr lang="en-IN" dirty="0"/>
              <a:t>(S​), for each possible output sentence</a:t>
            </a:r>
          </a:p>
          <a:p>
            <a:endParaRPr lang="en-IN" dirty="0"/>
          </a:p>
          <a:p>
            <a:endParaRPr lang="en-IN" dirty="0"/>
          </a:p>
          <a:p>
            <a:r>
              <a:rPr lang="en-IN" dirty="0"/>
              <a:t>Suppose English language has 50,000 words</a:t>
            </a:r>
          </a:p>
          <a:p>
            <a:r>
              <a:rPr lang="en-IN" dirty="0"/>
              <a:t>How many sentences  of length N to be evaluated?</a:t>
            </a:r>
          </a:p>
        </p:txBody>
      </p:sp>
      <p:pic>
        <p:nvPicPr>
          <p:cNvPr id="5" name="Picture 4">
            <a:extLst>
              <a:ext uri="{FF2B5EF4-FFF2-40B4-BE49-F238E27FC236}">
                <a16:creationId xmlns:a16="http://schemas.microsoft.com/office/drawing/2014/main" id="{02FEA753-6479-4076-B2A1-C11464A4B3DD}"/>
              </a:ext>
            </a:extLst>
          </p:cNvPr>
          <p:cNvPicPr>
            <a:picLocks noChangeAspect="1"/>
          </p:cNvPicPr>
          <p:nvPr/>
        </p:nvPicPr>
        <p:blipFill>
          <a:blip r:embed="rId2"/>
          <a:stretch>
            <a:fillRect/>
          </a:stretch>
        </p:blipFill>
        <p:spPr>
          <a:xfrm>
            <a:off x="2762250" y="3119437"/>
            <a:ext cx="3619500" cy="619125"/>
          </a:xfrm>
          <a:prstGeom prst="rect">
            <a:avLst/>
          </a:prstGeom>
        </p:spPr>
      </p:pic>
      <p:pic>
        <p:nvPicPr>
          <p:cNvPr id="6" name="Picture 5">
            <a:extLst>
              <a:ext uri="{FF2B5EF4-FFF2-40B4-BE49-F238E27FC236}">
                <a16:creationId xmlns:a16="http://schemas.microsoft.com/office/drawing/2014/main" id="{23EC5D04-840E-4BE0-B9A4-1217F410548A}"/>
              </a:ext>
            </a:extLst>
          </p:cNvPr>
          <p:cNvPicPr>
            <a:picLocks noChangeAspect="1"/>
          </p:cNvPicPr>
          <p:nvPr/>
        </p:nvPicPr>
        <p:blipFill>
          <a:blip r:embed="rId2"/>
          <a:stretch>
            <a:fillRect/>
          </a:stretch>
        </p:blipFill>
        <p:spPr>
          <a:xfrm>
            <a:off x="2764278" y="3017998"/>
            <a:ext cx="3619500" cy="822002"/>
          </a:xfrm>
          <a:prstGeom prst="rect">
            <a:avLst/>
          </a:prstGeom>
        </p:spPr>
      </p:pic>
    </p:spTree>
    <p:extLst>
      <p:ext uri="{BB962C8B-B14F-4D97-AF65-F5344CB8AC3E}">
        <p14:creationId xmlns:p14="http://schemas.microsoft.com/office/powerpoint/2010/main" val="94800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BD4F-E3E1-434E-BDD2-677610B60D0B}"/>
              </a:ext>
            </a:extLst>
          </p:cNvPr>
          <p:cNvSpPr>
            <a:spLocks noGrp="1"/>
          </p:cNvSpPr>
          <p:nvPr>
            <p:ph type="title"/>
          </p:nvPr>
        </p:nvSpPr>
        <p:spPr/>
        <p:txBody>
          <a:bodyPr>
            <a:normAutofit fontScale="90000"/>
          </a:bodyPr>
          <a:lstStyle/>
          <a:p>
            <a:br>
              <a:rPr lang="en-IN" dirty="0"/>
            </a:br>
            <a:endParaRPr lang="en-IN" dirty="0"/>
          </a:p>
        </p:txBody>
      </p:sp>
      <p:sp>
        <p:nvSpPr>
          <p:cNvPr id="3" name="Content Placeholder 2">
            <a:extLst>
              <a:ext uri="{FF2B5EF4-FFF2-40B4-BE49-F238E27FC236}">
                <a16:creationId xmlns:a16="http://schemas.microsoft.com/office/drawing/2014/main" id="{C990FF34-ECE2-4934-880C-621A95C82531}"/>
              </a:ext>
            </a:extLst>
          </p:cNvPr>
          <p:cNvSpPr>
            <a:spLocks noGrp="1"/>
          </p:cNvSpPr>
          <p:nvPr>
            <p:ph idx="1"/>
          </p:nvPr>
        </p:nvSpPr>
        <p:spPr/>
        <p:txBody>
          <a:bodyPr/>
          <a:lstStyle/>
          <a:p>
            <a:r>
              <a:rPr lang="en-IN" dirty="0"/>
              <a:t>Problem: Covert an audio clip to text</a:t>
            </a:r>
          </a:p>
          <a:p>
            <a:r>
              <a:rPr lang="en-IN" dirty="0"/>
              <a:t>Evaluate: </a:t>
            </a:r>
            <a:r>
              <a:rPr lang="en-IN" dirty="0" err="1"/>
              <a:t>Score</a:t>
            </a:r>
            <a:r>
              <a:rPr lang="en-IN" baseline="-25000" dirty="0" err="1"/>
              <a:t>A</a:t>
            </a:r>
            <a:r>
              <a:rPr lang="en-IN" dirty="0"/>
              <a:t>(S​), for each possible output sentence</a:t>
            </a:r>
          </a:p>
          <a:p>
            <a:endParaRPr lang="en-IN" dirty="0"/>
          </a:p>
          <a:p>
            <a:endParaRPr lang="en-IN" dirty="0"/>
          </a:p>
          <a:p>
            <a:r>
              <a:rPr lang="en-IN" dirty="0"/>
              <a:t>Suppose English language has 50,000 words</a:t>
            </a:r>
          </a:p>
          <a:p>
            <a:r>
              <a:rPr lang="en-IN" dirty="0"/>
              <a:t>How many sentences  of length N to be evaluated?</a:t>
            </a:r>
          </a:p>
          <a:p>
            <a:endParaRPr lang="en-IN" dirty="0"/>
          </a:p>
        </p:txBody>
      </p:sp>
      <p:sp>
        <p:nvSpPr>
          <p:cNvPr id="4" name="Title 1">
            <a:extLst>
              <a:ext uri="{FF2B5EF4-FFF2-40B4-BE49-F238E27FC236}">
                <a16:creationId xmlns:a16="http://schemas.microsoft.com/office/drawing/2014/main" id="{651FE847-A353-45A0-BB59-AB077473963A}"/>
              </a:ext>
            </a:extLst>
          </p:cNvPr>
          <p:cNvSpPr txBox="1">
            <a:spLocks/>
          </p:cNvSpPr>
          <p:nvPr/>
        </p:nvSpPr>
        <p:spPr>
          <a:xfrm>
            <a:off x="457200" y="704088"/>
            <a:ext cx="8229600" cy="1143000"/>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IN" dirty="0"/>
              <a:t>The Optimization Verification test</a:t>
            </a:r>
            <a:br>
              <a:rPr lang="en-IN" dirty="0"/>
            </a:br>
            <a:endParaRPr lang="en-IN" dirty="0"/>
          </a:p>
        </p:txBody>
      </p:sp>
      <p:sp>
        <p:nvSpPr>
          <p:cNvPr id="5" name="Content Placeholder 2">
            <a:extLst>
              <a:ext uri="{FF2B5EF4-FFF2-40B4-BE49-F238E27FC236}">
                <a16:creationId xmlns:a16="http://schemas.microsoft.com/office/drawing/2014/main" id="{ED8B1359-ABF2-46B5-8CF1-502994556CB5}"/>
              </a:ext>
            </a:extLst>
          </p:cNvPr>
          <p:cNvSpPr txBox="1">
            <a:spLocks/>
          </p:cNvSpPr>
          <p:nvPr/>
        </p:nvSpPr>
        <p:spPr>
          <a:xfrm>
            <a:off x="457200" y="1935480"/>
            <a:ext cx="8229600" cy="438912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IN" dirty="0"/>
              <a:t>Problem: Covert an audio clip to text</a:t>
            </a:r>
          </a:p>
          <a:p>
            <a:r>
              <a:rPr lang="en-IN" dirty="0"/>
              <a:t>Evaluate: </a:t>
            </a:r>
            <a:r>
              <a:rPr lang="en-IN" dirty="0" err="1"/>
              <a:t>Score</a:t>
            </a:r>
            <a:r>
              <a:rPr lang="en-IN" baseline="-25000" dirty="0" err="1"/>
              <a:t>A</a:t>
            </a:r>
            <a:r>
              <a:rPr lang="en-IN" dirty="0"/>
              <a:t>(S​), for each possible output sentence</a:t>
            </a:r>
          </a:p>
          <a:p>
            <a:endParaRPr lang="en-IN" dirty="0"/>
          </a:p>
          <a:p>
            <a:endParaRPr lang="en-IN" dirty="0"/>
          </a:p>
          <a:p>
            <a:r>
              <a:rPr lang="en-IN" dirty="0"/>
              <a:t>Suppose English language has 50,000 words</a:t>
            </a:r>
          </a:p>
          <a:p>
            <a:r>
              <a:rPr lang="en-IN" dirty="0"/>
              <a:t>How many sentences  of length N to be evaluated?</a:t>
            </a:r>
          </a:p>
          <a:p>
            <a:r>
              <a:rPr lang="en-IN" dirty="0"/>
              <a:t>50,000</a:t>
            </a:r>
            <a:r>
              <a:rPr lang="en-IN" baseline="30000" dirty="0"/>
              <a:t>N </a:t>
            </a:r>
            <a:r>
              <a:rPr lang="en-IN" dirty="0"/>
              <a:t>= (5X10</a:t>
            </a:r>
            <a:r>
              <a:rPr lang="en-IN" baseline="30000" dirty="0"/>
              <a:t>4</a:t>
            </a:r>
            <a:r>
              <a:rPr lang="en-IN" dirty="0"/>
              <a:t>)</a:t>
            </a:r>
            <a:r>
              <a:rPr lang="en-IN" baseline="30000" dirty="0"/>
              <a:t> N </a:t>
            </a:r>
            <a:r>
              <a:rPr lang="en-IN" dirty="0"/>
              <a:t> = 5</a:t>
            </a:r>
            <a:r>
              <a:rPr lang="en-IN" baseline="30000" dirty="0"/>
              <a:t>N </a:t>
            </a:r>
            <a:r>
              <a:rPr lang="en-IN" dirty="0"/>
              <a:t> X (10</a:t>
            </a:r>
            <a:r>
              <a:rPr lang="en-IN" baseline="30000" dirty="0"/>
              <a:t>4</a:t>
            </a:r>
            <a:r>
              <a:rPr lang="en-IN" dirty="0"/>
              <a:t>)</a:t>
            </a:r>
            <a:r>
              <a:rPr lang="en-IN" baseline="30000" dirty="0"/>
              <a:t>N </a:t>
            </a:r>
            <a:r>
              <a:rPr lang="en-IN" dirty="0"/>
              <a:t> = 5</a:t>
            </a:r>
            <a:r>
              <a:rPr lang="en-IN" baseline="30000" dirty="0"/>
              <a:t>N </a:t>
            </a:r>
            <a:r>
              <a:rPr lang="en-IN" dirty="0"/>
              <a:t> X 10</a:t>
            </a:r>
            <a:r>
              <a:rPr lang="en-IN" baseline="30000" dirty="0"/>
              <a:t>4N </a:t>
            </a:r>
          </a:p>
          <a:p>
            <a:pPr marL="393192" lvl="1" indent="0">
              <a:buNone/>
            </a:pPr>
            <a:r>
              <a:rPr lang="en-IN" baseline="30000" dirty="0"/>
              <a:t>= </a:t>
            </a:r>
            <a:r>
              <a:rPr lang="en-IN" dirty="0"/>
              <a:t>5</a:t>
            </a:r>
            <a:r>
              <a:rPr lang="en-IN" baseline="30000" dirty="0"/>
              <a:t>8 </a:t>
            </a:r>
            <a:r>
              <a:rPr lang="en-IN" dirty="0"/>
              <a:t> X 10</a:t>
            </a:r>
            <a:r>
              <a:rPr lang="en-IN" baseline="30000" dirty="0"/>
              <a:t>32 </a:t>
            </a:r>
            <a:r>
              <a:rPr lang="en-IN" dirty="0"/>
              <a:t> = 390625 X 10</a:t>
            </a:r>
            <a:r>
              <a:rPr lang="en-IN" baseline="30000" dirty="0"/>
              <a:t>32 </a:t>
            </a:r>
            <a:r>
              <a:rPr lang="en-IN" dirty="0"/>
              <a:t>= 3.9X 10</a:t>
            </a:r>
            <a:r>
              <a:rPr lang="en-IN" baseline="30000" dirty="0"/>
              <a:t>37 </a:t>
            </a:r>
            <a:endParaRPr lang="en-IN" dirty="0"/>
          </a:p>
        </p:txBody>
      </p:sp>
      <p:pic>
        <p:nvPicPr>
          <p:cNvPr id="6" name="Picture 5">
            <a:extLst>
              <a:ext uri="{FF2B5EF4-FFF2-40B4-BE49-F238E27FC236}">
                <a16:creationId xmlns:a16="http://schemas.microsoft.com/office/drawing/2014/main" id="{1CD18106-B651-4B1D-9B9D-B3DE0F652864}"/>
              </a:ext>
            </a:extLst>
          </p:cNvPr>
          <p:cNvPicPr>
            <a:picLocks noChangeAspect="1"/>
          </p:cNvPicPr>
          <p:nvPr/>
        </p:nvPicPr>
        <p:blipFill>
          <a:blip r:embed="rId2"/>
          <a:stretch>
            <a:fillRect/>
          </a:stretch>
        </p:blipFill>
        <p:spPr>
          <a:xfrm>
            <a:off x="2762250" y="3119437"/>
            <a:ext cx="3619500" cy="619125"/>
          </a:xfrm>
          <a:prstGeom prst="rect">
            <a:avLst/>
          </a:prstGeom>
        </p:spPr>
      </p:pic>
      <p:pic>
        <p:nvPicPr>
          <p:cNvPr id="7" name="Picture 6">
            <a:extLst>
              <a:ext uri="{FF2B5EF4-FFF2-40B4-BE49-F238E27FC236}">
                <a16:creationId xmlns:a16="http://schemas.microsoft.com/office/drawing/2014/main" id="{EA0741D6-F6E4-4BBC-8C77-D697542BED4D}"/>
              </a:ext>
            </a:extLst>
          </p:cNvPr>
          <p:cNvPicPr>
            <a:picLocks noChangeAspect="1"/>
          </p:cNvPicPr>
          <p:nvPr/>
        </p:nvPicPr>
        <p:blipFill>
          <a:blip r:embed="rId2"/>
          <a:stretch>
            <a:fillRect/>
          </a:stretch>
        </p:blipFill>
        <p:spPr>
          <a:xfrm>
            <a:off x="2764278" y="3017998"/>
            <a:ext cx="3619500" cy="822002"/>
          </a:xfrm>
          <a:prstGeom prst="rect">
            <a:avLst/>
          </a:prstGeom>
        </p:spPr>
      </p:pic>
    </p:spTree>
    <p:extLst>
      <p:ext uri="{BB962C8B-B14F-4D97-AF65-F5344CB8AC3E}">
        <p14:creationId xmlns:p14="http://schemas.microsoft.com/office/powerpoint/2010/main" val="11609813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B7FFEE-8BBC-45D0-AC1D-A016F7EE7A16}"/>
              </a:ext>
            </a:extLst>
          </p:cNvPr>
          <p:cNvPicPr>
            <a:picLocks noChangeAspect="1"/>
          </p:cNvPicPr>
          <p:nvPr/>
        </p:nvPicPr>
        <p:blipFill>
          <a:blip r:embed="rId2"/>
          <a:stretch>
            <a:fillRect/>
          </a:stretch>
        </p:blipFill>
        <p:spPr>
          <a:xfrm>
            <a:off x="3206172" y="857250"/>
            <a:ext cx="5948219" cy="4748645"/>
          </a:xfrm>
          <a:prstGeom prst="rect">
            <a:avLst/>
          </a:prstGeom>
        </p:spPr>
      </p:pic>
      <p:sp>
        <p:nvSpPr>
          <p:cNvPr id="3" name="TextBox 2">
            <a:extLst>
              <a:ext uri="{FF2B5EF4-FFF2-40B4-BE49-F238E27FC236}">
                <a16:creationId xmlns:a16="http://schemas.microsoft.com/office/drawing/2014/main" id="{AF89B96A-B59B-4B5B-BFB7-61EC3ACA3012}"/>
              </a:ext>
            </a:extLst>
          </p:cNvPr>
          <p:cNvSpPr txBox="1"/>
          <p:nvPr/>
        </p:nvSpPr>
        <p:spPr>
          <a:xfrm>
            <a:off x="93518" y="1314451"/>
            <a:ext cx="3002973" cy="715581"/>
          </a:xfrm>
          <a:prstGeom prst="rect">
            <a:avLst/>
          </a:prstGeom>
          <a:noFill/>
        </p:spPr>
        <p:txBody>
          <a:bodyPr wrap="square" rtlCol="0">
            <a:spAutoFit/>
          </a:bodyPr>
          <a:lstStyle/>
          <a:p>
            <a:pPr marL="214313" indent="-214313">
              <a:buFont typeface="Arial" panose="020B0604020202020204" pitchFamily="34" charset="0"/>
              <a:buChar char="•"/>
            </a:pPr>
            <a:r>
              <a:rPr lang="en-IN" sz="1350" dirty="0"/>
              <a:t>Beam search picks not just the best word, but B (width of beam search) best words</a:t>
            </a:r>
          </a:p>
        </p:txBody>
      </p:sp>
    </p:spTree>
    <p:extLst>
      <p:ext uri="{BB962C8B-B14F-4D97-AF65-F5344CB8AC3E}">
        <p14:creationId xmlns:p14="http://schemas.microsoft.com/office/powerpoint/2010/main" val="4770599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143108-54AB-4600-95C9-E935000FCE52}"/>
              </a:ext>
            </a:extLst>
          </p:cNvPr>
          <p:cNvPicPr>
            <a:picLocks noChangeAspect="1"/>
          </p:cNvPicPr>
          <p:nvPr/>
        </p:nvPicPr>
        <p:blipFill>
          <a:blip r:embed="rId2"/>
          <a:stretch>
            <a:fillRect/>
          </a:stretch>
        </p:blipFill>
        <p:spPr>
          <a:xfrm>
            <a:off x="2992581" y="857250"/>
            <a:ext cx="6151419" cy="4592782"/>
          </a:xfrm>
          <a:prstGeom prst="rect">
            <a:avLst/>
          </a:prstGeom>
        </p:spPr>
      </p:pic>
      <p:sp>
        <p:nvSpPr>
          <p:cNvPr id="3" name="TextBox 2">
            <a:extLst>
              <a:ext uri="{FF2B5EF4-FFF2-40B4-BE49-F238E27FC236}">
                <a16:creationId xmlns:a16="http://schemas.microsoft.com/office/drawing/2014/main" id="{AD8BF406-D0EA-4EFC-BEB5-77F7FC366354}"/>
              </a:ext>
            </a:extLst>
          </p:cNvPr>
          <p:cNvSpPr txBox="1"/>
          <p:nvPr/>
        </p:nvSpPr>
        <p:spPr>
          <a:xfrm>
            <a:off x="124692" y="1179368"/>
            <a:ext cx="2732809" cy="4662815"/>
          </a:xfrm>
          <a:prstGeom prst="rect">
            <a:avLst/>
          </a:prstGeom>
          <a:noFill/>
        </p:spPr>
        <p:txBody>
          <a:bodyPr wrap="square" rtlCol="0">
            <a:spAutoFit/>
          </a:bodyPr>
          <a:lstStyle/>
          <a:p>
            <a:pPr marL="214313" indent="-214313">
              <a:buFont typeface="Arial" panose="020B0604020202020204" pitchFamily="34" charset="0"/>
              <a:buChar char="•"/>
            </a:pPr>
            <a:r>
              <a:rPr lang="en-IN" sz="1350" dirty="0"/>
              <a:t>As B= 3, the algorithm finds three best words at every step.</a:t>
            </a:r>
          </a:p>
          <a:p>
            <a:pPr marL="214313" indent="-214313">
              <a:buFont typeface="Arial" panose="020B0604020202020204" pitchFamily="34" charset="0"/>
              <a:buChar char="•"/>
            </a:pPr>
            <a:r>
              <a:rPr lang="en-IN" sz="1350" dirty="0"/>
              <a:t>In step 1, in, jane, and September are picked up.</a:t>
            </a:r>
          </a:p>
          <a:p>
            <a:pPr marL="214313" indent="-214313">
              <a:buFont typeface="Arial" panose="020B0604020202020204" pitchFamily="34" charset="0"/>
              <a:buChar char="•"/>
            </a:pPr>
            <a:r>
              <a:rPr lang="en-IN" sz="1350" dirty="0"/>
              <a:t>In step 2, P(y</a:t>
            </a:r>
            <a:r>
              <a:rPr lang="en-IN" sz="1350" baseline="30000" dirty="0"/>
              <a:t>&lt;1&gt;</a:t>
            </a:r>
            <a:r>
              <a:rPr lang="en-IN" sz="1350" dirty="0"/>
              <a:t>, y</a:t>
            </a:r>
            <a:r>
              <a:rPr lang="en-IN" sz="1350" baseline="30000" dirty="0"/>
              <a:t>&lt;2&gt;</a:t>
            </a:r>
            <a:r>
              <a:rPr lang="en-IN" sz="1350" dirty="0"/>
              <a:t>| x) is evaluated for each of the three choices of y</a:t>
            </a:r>
            <a:r>
              <a:rPr lang="en-IN" sz="1350" baseline="30000" dirty="0"/>
              <a:t>&lt;1&gt;  </a:t>
            </a:r>
            <a:r>
              <a:rPr lang="en-IN" sz="1350" dirty="0"/>
              <a:t>and three best matches are selected for each of three choices of y</a:t>
            </a:r>
            <a:r>
              <a:rPr lang="en-IN" sz="1350" baseline="30000" dirty="0"/>
              <a:t>&lt;1&gt;</a:t>
            </a:r>
            <a:r>
              <a:rPr lang="en-IN" sz="1350" dirty="0"/>
              <a:t>.</a:t>
            </a:r>
          </a:p>
          <a:p>
            <a:pPr marL="214313" indent="-214313">
              <a:buFont typeface="Arial" panose="020B0604020202020204" pitchFamily="34" charset="0"/>
              <a:buChar char="•"/>
            </a:pPr>
            <a:r>
              <a:rPr lang="en-IN" sz="1350" dirty="0"/>
              <a:t>Next, out of nine y</a:t>
            </a:r>
            <a:r>
              <a:rPr lang="en-IN" sz="1350" baseline="30000" dirty="0"/>
              <a:t>&lt;1&gt;</a:t>
            </a:r>
            <a:r>
              <a:rPr lang="en-IN" sz="1350" dirty="0"/>
              <a:t>, y</a:t>
            </a:r>
            <a:r>
              <a:rPr lang="en-IN" sz="1350" baseline="30000" dirty="0"/>
              <a:t>&lt;2&gt;</a:t>
            </a:r>
            <a:r>
              <a:rPr lang="en-IN" sz="1350" dirty="0"/>
              <a:t> pairs, best three are selected.  </a:t>
            </a:r>
          </a:p>
          <a:p>
            <a:pPr marL="214313" indent="-214313">
              <a:buFont typeface="Arial" panose="020B0604020202020204" pitchFamily="34" charset="0"/>
              <a:buChar char="•"/>
            </a:pPr>
            <a:r>
              <a:rPr lang="en-US" sz="1350" dirty="0"/>
              <a:t> Suppose, beam search decides that the most likely choices for the first and second words are i</a:t>
            </a:r>
            <a:r>
              <a:rPr lang="en-US" sz="1350" b="1" dirty="0"/>
              <a:t>n September</a:t>
            </a:r>
            <a:r>
              <a:rPr lang="en-US" sz="1350" dirty="0"/>
              <a:t>, or </a:t>
            </a:r>
            <a:r>
              <a:rPr lang="en-US" sz="1350" b="1" dirty="0"/>
              <a:t>Jane is</a:t>
            </a:r>
            <a:r>
              <a:rPr lang="en-US" sz="1350" dirty="0"/>
              <a:t>, or </a:t>
            </a:r>
            <a:r>
              <a:rPr lang="en-US" sz="1350" b="1" dirty="0"/>
              <a:t>Jane visits</a:t>
            </a:r>
            <a:r>
              <a:rPr lang="en-US" sz="1350" dirty="0"/>
              <a:t>. </a:t>
            </a:r>
          </a:p>
          <a:p>
            <a:pPr marL="214313" indent="-214313">
              <a:buFont typeface="Arial" panose="020B0604020202020204" pitchFamily="34" charset="0"/>
              <a:buChar char="•"/>
            </a:pPr>
            <a:r>
              <a:rPr lang="en-US" sz="1350" dirty="0"/>
              <a:t>Then Beam search rejects September as a candidate for the first word for further search.</a:t>
            </a:r>
          </a:p>
          <a:p>
            <a:pPr marL="214313" indent="-214313">
              <a:buFont typeface="Arial" panose="020B0604020202020204" pitchFamily="34" charset="0"/>
              <a:buChar char="•"/>
            </a:pPr>
            <a:r>
              <a:rPr lang="en-US" sz="1350" dirty="0"/>
              <a:t>Thus, at every step three copies of the network are evaluated</a:t>
            </a:r>
            <a:endParaRPr lang="en-IN" sz="1350" dirty="0"/>
          </a:p>
        </p:txBody>
      </p:sp>
    </p:spTree>
    <p:extLst>
      <p:ext uri="{BB962C8B-B14F-4D97-AF65-F5344CB8AC3E}">
        <p14:creationId xmlns:p14="http://schemas.microsoft.com/office/powerpoint/2010/main" val="2593382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113526-F338-46B5-9524-AE1115D9A185}"/>
              </a:ext>
            </a:extLst>
          </p:cNvPr>
          <p:cNvPicPr>
            <a:picLocks noChangeAspect="1"/>
          </p:cNvPicPr>
          <p:nvPr/>
        </p:nvPicPr>
        <p:blipFill>
          <a:blip r:embed="rId2"/>
          <a:stretch>
            <a:fillRect/>
          </a:stretch>
        </p:blipFill>
        <p:spPr>
          <a:xfrm>
            <a:off x="0" y="1247044"/>
            <a:ext cx="9144000" cy="4363912"/>
          </a:xfrm>
          <a:prstGeom prst="rect">
            <a:avLst/>
          </a:prstGeom>
        </p:spPr>
      </p:pic>
    </p:spTree>
    <p:extLst>
      <p:ext uri="{BB962C8B-B14F-4D97-AF65-F5344CB8AC3E}">
        <p14:creationId xmlns:p14="http://schemas.microsoft.com/office/powerpoint/2010/main" val="36569160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C2DBAC-A0DA-4852-882B-3F154672D115}"/>
              </a:ext>
            </a:extLst>
          </p:cNvPr>
          <p:cNvPicPr>
            <a:picLocks noChangeAspect="1"/>
          </p:cNvPicPr>
          <p:nvPr/>
        </p:nvPicPr>
        <p:blipFill>
          <a:blip r:embed="rId2"/>
          <a:stretch>
            <a:fillRect/>
          </a:stretch>
        </p:blipFill>
        <p:spPr>
          <a:xfrm>
            <a:off x="2712027" y="857250"/>
            <a:ext cx="6431973" cy="4821382"/>
          </a:xfrm>
          <a:prstGeom prst="rect">
            <a:avLst/>
          </a:prstGeom>
        </p:spPr>
      </p:pic>
      <p:sp>
        <p:nvSpPr>
          <p:cNvPr id="3" name="TextBox 2">
            <a:extLst>
              <a:ext uri="{FF2B5EF4-FFF2-40B4-BE49-F238E27FC236}">
                <a16:creationId xmlns:a16="http://schemas.microsoft.com/office/drawing/2014/main" id="{F38CE84D-9B4F-41E8-8A86-CFAC08554CEB}"/>
              </a:ext>
            </a:extLst>
          </p:cNvPr>
          <p:cNvSpPr txBox="1"/>
          <p:nvPr/>
        </p:nvSpPr>
        <p:spPr>
          <a:xfrm>
            <a:off x="197428" y="1028700"/>
            <a:ext cx="2296391" cy="1962076"/>
          </a:xfrm>
          <a:prstGeom prst="rect">
            <a:avLst/>
          </a:prstGeom>
          <a:noFill/>
        </p:spPr>
        <p:txBody>
          <a:bodyPr wrap="square" rtlCol="0">
            <a:spAutoFit/>
          </a:bodyPr>
          <a:lstStyle/>
          <a:p>
            <a:pPr marL="214313" indent="-214313">
              <a:buFont typeface="Arial" panose="020B0604020202020204" pitchFamily="34" charset="0"/>
              <a:buChar char="•"/>
            </a:pPr>
            <a:r>
              <a:rPr lang="en-IN" sz="1350" dirty="0"/>
              <a:t>Notice that it is only by chance that Beam search has picked one word from each of the three networks.</a:t>
            </a:r>
          </a:p>
          <a:p>
            <a:pPr marL="214313" indent="-214313">
              <a:buFont typeface="Arial" panose="020B0604020202020204" pitchFamily="34" charset="0"/>
              <a:buChar char="•"/>
            </a:pPr>
            <a:r>
              <a:rPr lang="en-IN" sz="1350" dirty="0"/>
              <a:t>Sentence at the bottom is  likely output when Beam search is continued.</a:t>
            </a:r>
          </a:p>
          <a:p>
            <a:endParaRPr lang="en-IN" sz="1350" dirty="0"/>
          </a:p>
        </p:txBody>
      </p:sp>
    </p:spTree>
    <p:extLst>
      <p:ext uri="{BB962C8B-B14F-4D97-AF65-F5344CB8AC3E}">
        <p14:creationId xmlns:p14="http://schemas.microsoft.com/office/powerpoint/2010/main" val="11668000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19A9DA-AC44-4610-8722-A359024F94DB}"/>
              </a:ext>
            </a:extLst>
          </p:cNvPr>
          <p:cNvPicPr>
            <a:picLocks noChangeAspect="1"/>
          </p:cNvPicPr>
          <p:nvPr/>
        </p:nvPicPr>
        <p:blipFill>
          <a:blip r:embed="rId2"/>
          <a:stretch>
            <a:fillRect/>
          </a:stretch>
        </p:blipFill>
        <p:spPr>
          <a:xfrm>
            <a:off x="2752436" y="857251"/>
            <a:ext cx="6391564" cy="4582391"/>
          </a:xfrm>
          <a:prstGeom prst="rect">
            <a:avLst/>
          </a:prstGeom>
        </p:spPr>
      </p:pic>
      <p:sp>
        <p:nvSpPr>
          <p:cNvPr id="3" name="TextBox 2">
            <a:extLst>
              <a:ext uri="{FF2B5EF4-FFF2-40B4-BE49-F238E27FC236}">
                <a16:creationId xmlns:a16="http://schemas.microsoft.com/office/drawing/2014/main" id="{06028312-BCF7-485B-B14D-F2F79284F93B}"/>
              </a:ext>
            </a:extLst>
          </p:cNvPr>
          <p:cNvSpPr txBox="1"/>
          <p:nvPr/>
        </p:nvSpPr>
        <p:spPr>
          <a:xfrm>
            <a:off x="259774" y="1148195"/>
            <a:ext cx="184731" cy="300082"/>
          </a:xfrm>
          <a:prstGeom prst="rect">
            <a:avLst/>
          </a:prstGeom>
          <a:noFill/>
        </p:spPr>
        <p:txBody>
          <a:bodyPr wrap="none" rtlCol="0">
            <a:spAutoFit/>
          </a:bodyPr>
          <a:lstStyle/>
          <a:p>
            <a:endParaRPr lang="en-IN" sz="1350" dirty="0"/>
          </a:p>
        </p:txBody>
      </p:sp>
      <p:sp>
        <p:nvSpPr>
          <p:cNvPr id="4" name="TextBox 3">
            <a:extLst>
              <a:ext uri="{FF2B5EF4-FFF2-40B4-BE49-F238E27FC236}">
                <a16:creationId xmlns:a16="http://schemas.microsoft.com/office/drawing/2014/main" id="{FDB34DD5-198E-42E7-8734-5FA85AD734E2}"/>
              </a:ext>
            </a:extLst>
          </p:cNvPr>
          <p:cNvSpPr txBox="1"/>
          <p:nvPr/>
        </p:nvSpPr>
        <p:spPr>
          <a:xfrm>
            <a:off x="176646" y="1220932"/>
            <a:ext cx="2410691" cy="3924151"/>
          </a:xfrm>
          <a:prstGeom prst="rect">
            <a:avLst/>
          </a:prstGeom>
          <a:noFill/>
        </p:spPr>
        <p:txBody>
          <a:bodyPr wrap="square" rtlCol="0">
            <a:spAutoFit/>
          </a:bodyPr>
          <a:lstStyle/>
          <a:p>
            <a:r>
              <a:rPr lang="en-IN" sz="2100" b="1" dirty="0"/>
              <a:t>Refinements of Beam Search</a:t>
            </a:r>
          </a:p>
          <a:p>
            <a:pPr marL="214313" indent="-214313">
              <a:buFont typeface="Arial" panose="020B0604020202020204" pitchFamily="34" charset="0"/>
              <a:buChar char="•"/>
            </a:pPr>
            <a:r>
              <a:rPr lang="en-IN" sz="1350" dirty="0"/>
              <a:t>As multiplying a number of small probabilities may lead to underflow, use log of the product of probabilities.</a:t>
            </a:r>
          </a:p>
          <a:p>
            <a:pPr marL="214313" indent="-214313">
              <a:buFont typeface="Arial" panose="020B0604020202020204" pitchFamily="34" charset="0"/>
              <a:buChar char="•"/>
            </a:pPr>
            <a:r>
              <a:rPr lang="en-IN" sz="1350" dirty="0"/>
              <a:t>This changes product to summation</a:t>
            </a:r>
          </a:p>
          <a:p>
            <a:pPr marL="214313" indent="-214313">
              <a:buFont typeface="Arial" panose="020B0604020202020204" pitchFamily="34" charset="0"/>
              <a:buChar char="•"/>
            </a:pPr>
            <a:r>
              <a:rPr lang="en-IN" sz="1350" dirty="0"/>
              <a:t>Normalize by length. In fact one uses (T</a:t>
            </a:r>
            <a:r>
              <a:rPr lang="en-IN" sz="1350" baseline="-25000" dirty="0"/>
              <a:t>y</a:t>
            </a:r>
            <a:r>
              <a:rPr lang="en-IN" sz="1350" dirty="0"/>
              <a:t>)</a:t>
            </a:r>
            <a:r>
              <a:rPr lang="el-GR" sz="1350" baseline="30000" dirty="0"/>
              <a:t>α</a:t>
            </a:r>
            <a:r>
              <a:rPr lang="en-IN" sz="1350" dirty="0"/>
              <a:t>where </a:t>
            </a:r>
            <a:r>
              <a:rPr lang="el-GR" sz="1350" dirty="0"/>
              <a:t>α</a:t>
            </a:r>
            <a:r>
              <a:rPr lang="en-IN" sz="1350" dirty="0"/>
              <a:t>= 0.7</a:t>
            </a:r>
          </a:p>
          <a:p>
            <a:r>
              <a:rPr lang="en-IN" dirty="0"/>
              <a:t>How to choose B</a:t>
            </a:r>
          </a:p>
          <a:p>
            <a:pPr marL="214313" indent="-214313">
              <a:buFont typeface="Arial" panose="020B0604020202020204" pitchFamily="34" charset="0"/>
              <a:buChar char="•"/>
            </a:pPr>
            <a:r>
              <a:rPr lang="en-IN" sz="1350" dirty="0"/>
              <a:t>Application dependent, but 1000 to 3000 is not uncommon</a:t>
            </a:r>
          </a:p>
          <a:p>
            <a:endParaRPr lang="en-IN" sz="1350" dirty="0"/>
          </a:p>
        </p:txBody>
      </p:sp>
      <p:sp>
        <p:nvSpPr>
          <p:cNvPr id="5" name="TextBox 4">
            <a:extLst>
              <a:ext uri="{FF2B5EF4-FFF2-40B4-BE49-F238E27FC236}">
                <a16:creationId xmlns:a16="http://schemas.microsoft.com/office/drawing/2014/main" id="{7661649E-25F7-4D9F-B0D0-B87F1B6E4DEB}"/>
              </a:ext>
            </a:extLst>
          </p:cNvPr>
          <p:cNvSpPr txBox="1"/>
          <p:nvPr/>
        </p:nvSpPr>
        <p:spPr>
          <a:xfrm>
            <a:off x="4270664" y="2795154"/>
            <a:ext cx="65" cy="207749"/>
          </a:xfrm>
          <a:prstGeom prst="rect">
            <a:avLst/>
          </a:prstGeom>
          <a:noFill/>
        </p:spPr>
        <p:txBody>
          <a:bodyPr wrap="none" lIns="0" tIns="0" rIns="0" bIns="0" rtlCol="0">
            <a:spAutoFit/>
          </a:bodyPr>
          <a:lstStyle/>
          <a:p>
            <a:endParaRPr lang="en-IN" sz="1350" dirty="0"/>
          </a:p>
        </p:txBody>
      </p:sp>
    </p:spTree>
    <p:extLst>
      <p:ext uri="{BB962C8B-B14F-4D97-AF65-F5344CB8AC3E}">
        <p14:creationId xmlns:p14="http://schemas.microsoft.com/office/powerpoint/2010/main" val="22136511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AF2B3-F935-493B-9AA6-E3C14C66DF55}"/>
              </a:ext>
            </a:extLst>
          </p:cNvPr>
          <p:cNvPicPr>
            <a:picLocks noChangeAspect="1"/>
          </p:cNvPicPr>
          <p:nvPr/>
        </p:nvPicPr>
        <p:blipFill>
          <a:blip r:embed="rId2"/>
          <a:stretch>
            <a:fillRect/>
          </a:stretch>
        </p:blipFill>
        <p:spPr>
          <a:xfrm>
            <a:off x="0" y="1124744"/>
            <a:ext cx="9144000" cy="5733256"/>
          </a:xfrm>
          <a:prstGeom prst="rect">
            <a:avLst/>
          </a:prstGeom>
        </p:spPr>
      </p:pic>
    </p:spTree>
    <p:extLst>
      <p:ext uri="{BB962C8B-B14F-4D97-AF65-F5344CB8AC3E}">
        <p14:creationId xmlns:p14="http://schemas.microsoft.com/office/powerpoint/2010/main" val="5344855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A56D-C050-42CF-86F7-C97AD96E042D}"/>
              </a:ext>
            </a:extLst>
          </p:cNvPr>
          <p:cNvSpPr>
            <a:spLocks noGrp="1"/>
          </p:cNvSpPr>
          <p:nvPr>
            <p:ph type="title"/>
          </p:nvPr>
        </p:nvSpPr>
        <p:spPr/>
        <p:txBody>
          <a:bodyPr>
            <a:normAutofit fontScale="90000"/>
          </a:bodyPr>
          <a:lstStyle/>
          <a:p>
            <a:br>
              <a:rPr lang="en-IN" dirty="0"/>
            </a:br>
            <a:br>
              <a:rPr lang="en-IN" dirty="0"/>
            </a:br>
            <a:br>
              <a:rPr lang="en-IN" dirty="0"/>
            </a:br>
            <a:r>
              <a:rPr lang="en-IN" sz="4000" dirty="0"/>
              <a:t>The Optimization Verification test: Beam Search</a:t>
            </a:r>
            <a:br>
              <a:rPr lang="en-IN" dirty="0"/>
            </a:br>
            <a:endParaRPr lang="en-IN" dirty="0"/>
          </a:p>
        </p:txBody>
      </p:sp>
      <p:sp>
        <p:nvSpPr>
          <p:cNvPr id="3" name="Content Placeholder 2">
            <a:extLst>
              <a:ext uri="{FF2B5EF4-FFF2-40B4-BE49-F238E27FC236}">
                <a16:creationId xmlns:a16="http://schemas.microsoft.com/office/drawing/2014/main" id="{A20B1928-6E4C-47C3-9BBE-29EA2550C565}"/>
              </a:ext>
            </a:extLst>
          </p:cNvPr>
          <p:cNvSpPr>
            <a:spLocks noGrp="1"/>
          </p:cNvSpPr>
          <p:nvPr>
            <p:ph idx="1"/>
          </p:nvPr>
        </p:nvSpPr>
        <p:spPr/>
        <p:txBody>
          <a:bodyPr/>
          <a:lstStyle/>
          <a:p>
            <a:r>
              <a:rPr lang="en-IN" dirty="0"/>
              <a:t>Original Sentence (S</a:t>
            </a:r>
            <a:r>
              <a:rPr lang="en-IN" baseline="30000" dirty="0"/>
              <a:t>*</a:t>
            </a:r>
            <a:r>
              <a:rPr lang="en-IN" dirty="0"/>
              <a:t>): “I love machine learning”</a:t>
            </a:r>
          </a:p>
          <a:p>
            <a:r>
              <a:rPr lang="en-IN" dirty="0"/>
              <a:t>Output Sentence (</a:t>
            </a:r>
            <a:r>
              <a:rPr lang="en-IN" dirty="0" err="1"/>
              <a:t>S</a:t>
            </a:r>
            <a:r>
              <a:rPr lang="en-IN" baseline="-25000" dirty="0" err="1"/>
              <a:t>out</a:t>
            </a:r>
            <a:r>
              <a:rPr lang="en-IN" dirty="0"/>
              <a:t>): “I love robots”</a:t>
            </a:r>
          </a:p>
          <a:p>
            <a:r>
              <a:rPr lang="en-IN" dirty="0" err="1"/>
              <a:t>Score</a:t>
            </a:r>
            <a:r>
              <a:rPr lang="en-IN" baseline="-25000" dirty="0" err="1"/>
              <a:t>A</a:t>
            </a:r>
            <a:r>
              <a:rPr lang="en-IN" dirty="0"/>
              <a:t>(S</a:t>
            </a:r>
            <a:r>
              <a:rPr lang="en-IN" baseline="30000" dirty="0"/>
              <a:t>*</a:t>
            </a:r>
            <a:r>
              <a:rPr lang="en-IN" dirty="0"/>
              <a:t>) &gt; </a:t>
            </a:r>
            <a:r>
              <a:rPr lang="en-IN" dirty="0" err="1"/>
              <a:t>Score</a:t>
            </a:r>
            <a:r>
              <a:rPr lang="en-IN" baseline="-25000" dirty="0" err="1"/>
              <a:t>A</a:t>
            </a:r>
            <a:r>
              <a:rPr lang="en-IN" dirty="0"/>
              <a:t>(</a:t>
            </a:r>
            <a:r>
              <a:rPr lang="en-IN" dirty="0" err="1"/>
              <a:t>S</a:t>
            </a:r>
            <a:r>
              <a:rPr lang="en-IN" baseline="-25000" dirty="0" err="1"/>
              <a:t>out</a:t>
            </a:r>
            <a:r>
              <a:rPr lang="en-IN" dirty="0"/>
              <a:t>) ?</a:t>
            </a:r>
          </a:p>
          <a:p>
            <a:r>
              <a:rPr lang="en-IN" dirty="0"/>
              <a:t>Case 1: </a:t>
            </a:r>
            <a:r>
              <a:rPr lang="en-IN" dirty="0" err="1"/>
              <a:t>Score</a:t>
            </a:r>
            <a:r>
              <a:rPr lang="en-IN" baseline="-25000" dirty="0" err="1"/>
              <a:t>A</a:t>
            </a:r>
            <a:r>
              <a:rPr lang="en-IN" dirty="0"/>
              <a:t>(S</a:t>
            </a:r>
            <a:r>
              <a:rPr lang="en-IN" baseline="30000" dirty="0"/>
              <a:t>*</a:t>
            </a:r>
            <a:r>
              <a:rPr lang="en-IN" dirty="0"/>
              <a:t>) &gt; </a:t>
            </a:r>
            <a:r>
              <a:rPr lang="en-IN" dirty="0" err="1"/>
              <a:t>Score</a:t>
            </a:r>
            <a:r>
              <a:rPr lang="en-IN" baseline="-25000" dirty="0" err="1"/>
              <a:t>A</a:t>
            </a:r>
            <a:r>
              <a:rPr lang="en-IN" dirty="0"/>
              <a:t>(</a:t>
            </a:r>
            <a:r>
              <a:rPr lang="en-IN" dirty="0" err="1"/>
              <a:t>S</a:t>
            </a:r>
            <a:r>
              <a:rPr lang="en-IN" baseline="-25000" dirty="0" err="1"/>
              <a:t>out</a:t>
            </a:r>
            <a:r>
              <a:rPr lang="en-IN" dirty="0"/>
              <a:t>) </a:t>
            </a:r>
          </a:p>
          <a:p>
            <a:r>
              <a:rPr lang="en-IN" dirty="0"/>
              <a:t>Scoring algorithm has correctly rated S</a:t>
            </a:r>
            <a:r>
              <a:rPr lang="en-IN" baseline="30000" dirty="0"/>
              <a:t>*</a:t>
            </a:r>
            <a:r>
              <a:rPr lang="en-IN" dirty="0"/>
              <a:t>, </a:t>
            </a:r>
            <a:r>
              <a:rPr lang="en-IN" dirty="0" err="1"/>
              <a:t>S</a:t>
            </a:r>
            <a:r>
              <a:rPr lang="en-IN" baseline="-25000" dirty="0" err="1"/>
              <a:t>out</a:t>
            </a:r>
            <a:endParaRPr lang="en-IN" baseline="-25000" dirty="0"/>
          </a:p>
          <a:p>
            <a:r>
              <a:rPr lang="en-IN" dirty="0"/>
              <a:t>Culprit: Beam Search</a:t>
            </a:r>
          </a:p>
          <a:p>
            <a:r>
              <a:rPr lang="en-IN" dirty="0"/>
              <a:t>Case 2: </a:t>
            </a:r>
            <a:r>
              <a:rPr lang="en-IN" dirty="0" err="1"/>
              <a:t>Score</a:t>
            </a:r>
            <a:r>
              <a:rPr lang="en-IN" baseline="-25000" dirty="0" err="1"/>
              <a:t>A</a:t>
            </a:r>
            <a:r>
              <a:rPr lang="en-IN" dirty="0"/>
              <a:t>(S</a:t>
            </a:r>
            <a:r>
              <a:rPr lang="en-IN" baseline="30000" dirty="0"/>
              <a:t>*</a:t>
            </a:r>
            <a:r>
              <a:rPr lang="en-IN" dirty="0"/>
              <a:t>) &lt;= </a:t>
            </a:r>
            <a:r>
              <a:rPr lang="en-IN" dirty="0" err="1"/>
              <a:t>Score</a:t>
            </a:r>
            <a:r>
              <a:rPr lang="en-IN" baseline="-25000" dirty="0" err="1"/>
              <a:t>A</a:t>
            </a:r>
            <a:r>
              <a:rPr lang="en-IN" dirty="0"/>
              <a:t>(</a:t>
            </a:r>
            <a:r>
              <a:rPr lang="en-IN" dirty="0" err="1"/>
              <a:t>S</a:t>
            </a:r>
            <a:r>
              <a:rPr lang="en-IN" baseline="-25000" dirty="0" err="1"/>
              <a:t>out</a:t>
            </a:r>
            <a:r>
              <a:rPr lang="en-IN" dirty="0"/>
              <a:t>)</a:t>
            </a:r>
          </a:p>
          <a:p>
            <a:r>
              <a:rPr lang="en-IN" dirty="0"/>
              <a:t>Culprit: Scoring algorithm</a:t>
            </a:r>
          </a:p>
        </p:txBody>
      </p:sp>
    </p:spTree>
    <p:extLst>
      <p:ext uri="{BB962C8B-B14F-4D97-AF65-F5344CB8AC3E}">
        <p14:creationId xmlns:p14="http://schemas.microsoft.com/office/powerpoint/2010/main" val="37176516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B946-A212-49F5-92D8-036BB9B00C02}"/>
              </a:ext>
            </a:extLst>
          </p:cNvPr>
          <p:cNvSpPr>
            <a:spLocks noGrp="1"/>
          </p:cNvSpPr>
          <p:nvPr>
            <p:ph type="title"/>
          </p:nvPr>
        </p:nvSpPr>
        <p:spPr/>
        <p:txBody>
          <a:bodyPr>
            <a:normAutofit fontScale="90000"/>
          </a:bodyPr>
          <a:lstStyle/>
          <a:p>
            <a:r>
              <a:rPr lang="en-IN" sz="5400" dirty="0"/>
              <a:t>The Optimization Verification test: Beam Search</a:t>
            </a:r>
            <a:endParaRPr lang="en-IN" dirty="0"/>
          </a:p>
        </p:txBody>
      </p:sp>
      <p:sp>
        <p:nvSpPr>
          <p:cNvPr id="3" name="Content Placeholder 2">
            <a:extLst>
              <a:ext uri="{FF2B5EF4-FFF2-40B4-BE49-F238E27FC236}">
                <a16:creationId xmlns:a16="http://schemas.microsoft.com/office/drawing/2014/main" id="{BACE2A56-46CC-4260-9F6E-36B37C0D4F9A}"/>
              </a:ext>
            </a:extLst>
          </p:cNvPr>
          <p:cNvSpPr>
            <a:spLocks noGrp="1"/>
          </p:cNvSpPr>
          <p:nvPr>
            <p:ph idx="1"/>
          </p:nvPr>
        </p:nvSpPr>
        <p:spPr/>
        <p:txBody>
          <a:bodyPr/>
          <a:lstStyle/>
          <a:p>
            <a:r>
              <a:rPr lang="en-IN" dirty="0"/>
              <a:t>In practice, </a:t>
            </a:r>
          </a:p>
          <a:p>
            <a:pPr lvl="1"/>
            <a:r>
              <a:rPr lang="en-IN" dirty="0"/>
              <a:t>Beam search may be at fault for some sentences</a:t>
            </a:r>
          </a:p>
          <a:p>
            <a:pPr lvl="1"/>
            <a:r>
              <a:rPr lang="en-IN" dirty="0"/>
              <a:t>Scoring function may be at fault for some other sentences</a:t>
            </a:r>
          </a:p>
          <a:p>
            <a:r>
              <a:rPr lang="en-IN" dirty="0"/>
              <a:t>Example: </a:t>
            </a:r>
          </a:p>
          <a:p>
            <a:pPr lvl="1"/>
            <a:r>
              <a:rPr lang="en-US" dirty="0"/>
              <a:t>95% of the errors due to the scoring function</a:t>
            </a:r>
          </a:p>
          <a:p>
            <a:pPr lvl="1"/>
            <a:r>
              <a:rPr lang="en-US" dirty="0"/>
              <a:t> 5% due </a:t>
            </a:r>
            <a:r>
              <a:rPr lang="en-US"/>
              <a:t>to search </a:t>
            </a:r>
            <a:r>
              <a:rPr lang="en-US" dirty="0"/>
              <a:t>optimization algorithm.</a:t>
            </a:r>
            <a:endParaRPr lang="en-IN" dirty="0"/>
          </a:p>
        </p:txBody>
      </p:sp>
    </p:spTree>
    <p:extLst>
      <p:ext uri="{BB962C8B-B14F-4D97-AF65-F5344CB8AC3E}">
        <p14:creationId xmlns:p14="http://schemas.microsoft.com/office/powerpoint/2010/main" val="21834740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DF01-6466-4EE1-84F6-DDB42796B9FF}"/>
              </a:ext>
            </a:extLst>
          </p:cNvPr>
          <p:cNvSpPr>
            <a:spLocks noGrp="1"/>
          </p:cNvSpPr>
          <p:nvPr>
            <p:ph type="title"/>
          </p:nvPr>
        </p:nvSpPr>
        <p:spPr/>
        <p:txBody>
          <a:bodyPr>
            <a:normAutofit fontScale="90000"/>
          </a:bodyPr>
          <a:lstStyle/>
          <a:p>
            <a:r>
              <a:rPr lang="en-IN" dirty="0"/>
              <a:t>Reinforcement learning example</a:t>
            </a:r>
            <a:br>
              <a:rPr lang="en-IN" dirty="0"/>
            </a:br>
            <a:r>
              <a:rPr lang="en-IN" dirty="0"/>
              <a:t>Find trajectory (T) for safe landing</a:t>
            </a:r>
          </a:p>
        </p:txBody>
      </p:sp>
      <p:pic>
        <p:nvPicPr>
          <p:cNvPr id="6" name="Content Placeholder 5">
            <a:extLst>
              <a:ext uri="{FF2B5EF4-FFF2-40B4-BE49-F238E27FC236}">
                <a16:creationId xmlns:a16="http://schemas.microsoft.com/office/drawing/2014/main" id="{0458B431-1B92-455F-AF46-410BB15E32B5}"/>
              </a:ext>
            </a:extLst>
          </p:cNvPr>
          <p:cNvPicPr>
            <a:picLocks noGrp="1" noChangeAspect="1"/>
          </p:cNvPicPr>
          <p:nvPr>
            <p:ph idx="1"/>
          </p:nvPr>
        </p:nvPicPr>
        <p:blipFill>
          <a:blip r:embed="rId2"/>
          <a:stretch>
            <a:fillRect/>
          </a:stretch>
        </p:blipFill>
        <p:spPr>
          <a:xfrm>
            <a:off x="1869129" y="1935163"/>
            <a:ext cx="5405741" cy="4389437"/>
          </a:xfrm>
          <a:prstGeom prst="rect">
            <a:avLst/>
          </a:prstGeom>
        </p:spPr>
      </p:pic>
    </p:spTree>
    <p:extLst>
      <p:ext uri="{BB962C8B-B14F-4D97-AF65-F5344CB8AC3E}">
        <p14:creationId xmlns:p14="http://schemas.microsoft.com/office/powerpoint/2010/main" val="37715626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EFE5-5731-4F9E-891A-F37DBA90F364}"/>
              </a:ext>
            </a:extLst>
          </p:cNvPr>
          <p:cNvSpPr>
            <a:spLocks noGrp="1"/>
          </p:cNvSpPr>
          <p:nvPr>
            <p:ph type="title"/>
          </p:nvPr>
        </p:nvSpPr>
        <p:spPr/>
        <p:txBody>
          <a:bodyPr>
            <a:normAutofit fontScale="90000"/>
          </a:bodyPr>
          <a:lstStyle/>
          <a:p>
            <a:r>
              <a:rPr lang="en-IN" dirty="0"/>
              <a:t>Reinforcement learning example</a:t>
            </a:r>
            <a:br>
              <a:rPr lang="en-IN" dirty="0"/>
            </a:br>
            <a:r>
              <a:rPr lang="en-IN" dirty="0"/>
              <a:t>Find trajectory (T) for safe landing </a:t>
            </a:r>
          </a:p>
        </p:txBody>
      </p:sp>
      <p:sp>
        <p:nvSpPr>
          <p:cNvPr id="3" name="Content Placeholder 2">
            <a:extLst>
              <a:ext uri="{FF2B5EF4-FFF2-40B4-BE49-F238E27FC236}">
                <a16:creationId xmlns:a16="http://schemas.microsoft.com/office/drawing/2014/main" id="{8E21E4DF-2D77-49F3-8B79-2F0194503FA2}"/>
              </a:ext>
            </a:extLst>
          </p:cNvPr>
          <p:cNvSpPr>
            <a:spLocks noGrp="1"/>
          </p:cNvSpPr>
          <p:nvPr>
            <p:ph idx="1"/>
          </p:nvPr>
        </p:nvSpPr>
        <p:spPr/>
        <p:txBody>
          <a:bodyPr>
            <a:normAutofit lnSpcReduction="10000"/>
          </a:bodyPr>
          <a:lstStyle/>
          <a:p>
            <a:r>
              <a:rPr lang="en-IN" dirty="0"/>
              <a:t>R(</a:t>
            </a:r>
            <a:r>
              <a:rPr lang="en-IN" dirty="0" err="1"/>
              <a:t>T</a:t>
            </a:r>
            <a:r>
              <a:rPr lang="en-IN" baseline="-25000" dirty="0" err="1"/>
              <a:t>human</a:t>
            </a:r>
            <a:r>
              <a:rPr lang="en-IN" dirty="0"/>
              <a:t>) &gt; R(T</a:t>
            </a:r>
            <a:r>
              <a:rPr lang="en-IN" baseline="-25000" dirty="0"/>
              <a:t>out</a:t>
            </a:r>
            <a:r>
              <a:rPr lang="en-IN" dirty="0"/>
              <a:t>) ?</a:t>
            </a:r>
          </a:p>
          <a:p>
            <a:r>
              <a:rPr lang="en-IN" dirty="0"/>
              <a:t>Case 1: R(</a:t>
            </a:r>
            <a:r>
              <a:rPr lang="en-IN" dirty="0" err="1"/>
              <a:t>T</a:t>
            </a:r>
            <a:r>
              <a:rPr lang="en-IN" baseline="-25000" dirty="0" err="1"/>
              <a:t>human</a:t>
            </a:r>
            <a:r>
              <a:rPr lang="en-IN" dirty="0"/>
              <a:t>) &gt; R(T</a:t>
            </a:r>
            <a:r>
              <a:rPr lang="en-IN" baseline="-25000" dirty="0"/>
              <a:t>out</a:t>
            </a:r>
            <a:r>
              <a:rPr lang="en-IN" dirty="0"/>
              <a:t>) </a:t>
            </a:r>
          </a:p>
          <a:p>
            <a:pPr lvl="1"/>
            <a:r>
              <a:rPr lang="en-US" dirty="0"/>
              <a:t>Reward function R​(.) is correctly rating T​</a:t>
            </a:r>
            <a:r>
              <a:rPr lang="en-US" baseline="-25000" dirty="0"/>
              <a:t>human </a:t>
            </a:r>
            <a:r>
              <a:rPr lang="en-US" dirty="0"/>
              <a:t>as superior to T​</a:t>
            </a:r>
            <a:r>
              <a:rPr lang="en-US" baseline="-25000" dirty="0"/>
              <a:t>out</a:t>
            </a:r>
          </a:p>
          <a:p>
            <a:pPr lvl="1"/>
            <a:r>
              <a:rPr lang="en-US" dirty="0"/>
              <a:t>Reinforcement learning algorithm is finding the inferior T​</a:t>
            </a:r>
            <a:r>
              <a:rPr lang="en-US" baseline="-25000" dirty="0"/>
              <a:t>out</a:t>
            </a:r>
          </a:p>
          <a:p>
            <a:r>
              <a:rPr lang="en-IN" dirty="0"/>
              <a:t>Case 2: R(</a:t>
            </a:r>
            <a:r>
              <a:rPr lang="en-IN" dirty="0" err="1"/>
              <a:t>T</a:t>
            </a:r>
            <a:r>
              <a:rPr lang="en-IN" baseline="-25000" dirty="0" err="1"/>
              <a:t>human</a:t>
            </a:r>
            <a:r>
              <a:rPr lang="en-IN" dirty="0"/>
              <a:t>) &lt;= R(T</a:t>
            </a:r>
            <a:r>
              <a:rPr lang="en-IN" baseline="-25000" dirty="0"/>
              <a:t>out</a:t>
            </a:r>
            <a:r>
              <a:rPr lang="en-IN" dirty="0"/>
              <a:t>) </a:t>
            </a:r>
          </a:p>
          <a:p>
            <a:pPr lvl="1"/>
            <a:r>
              <a:rPr lang="en-US" dirty="0"/>
              <a:t>R​(.) assigns a worse score to T​</a:t>
            </a:r>
            <a:r>
              <a:rPr lang="en-US" baseline="-25000" dirty="0"/>
              <a:t>human </a:t>
            </a:r>
            <a:r>
              <a:rPr lang="en-US" dirty="0"/>
              <a:t>even though it is the superior trajectory. </a:t>
            </a:r>
          </a:p>
          <a:p>
            <a:pPr lvl="1"/>
            <a:r>
              <a:rPr lang="en-US" dirty="0"/>
              <a:t>We should work on improving R​(.) to better capture the tradeoffs that correspond to a good landing.</a:t>
            </a:r>
            <a:endParaRPr lang="en-IN" dirty="0"/>
          </a:p>
          <a:p>
            <a:endParaRPr lang="en-US" baseline="-25000" dirty="0"/>
          </a:p>
          <a:p>
            <a:endParaRPr lang="en-US" dirty="0"/>
          </a:p>
          <a:p>
            <a:pPr lvl="1"/>
            <a:endParaRPr lang="en-IN" baseline="-25000" dirty="0"/>
          </a:p>
        </p:txBody>
      </p:sp>
    </p:spTree>
    <p:extLst>
      <p:ext uri="{BB962C8B-B14F-4D97-AF65-F5344CB8AC3E}">
        <p14:creationId xmlns:p14="http://schemas.microsoft.com/office/powerpoint/2010/main" val="19259148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07DC-BD1F-4F4E-BC4F-CAA78A2B598F}"/>
              </a:ext>
            </a:extLst>
          </p:cNvPr>
          <p:cNvSpPr>
            <a:spLocks noGrp="1"/>
          </p:cNvSpPr>
          <p:nvPr>
            <p:ph type="title"/>
          </p:nvPr>
        </p:nvSpPr>
        <p:spPr/>
        <p:txBody>
          <a:bodyPr>
            <a:normAutofit fontScale="90000"/>
          </a:bodyPr>
          <a:lstStyle/>
          <a:p>
            <a:r>
              <a:rPr lang="en-IN" dirty="0"/>
              <a:t>Audio clip transcription vs helicopter landing</a:t>
            </a:r>
          </a:p>
        </p:txBody>
      </p:sp>
      <p:sp>
        <p:nvSpPr>
          <p:cNvPr id="3" name="Content Placeholder 2">
            <a:extLst>
              <a:ext uri="{FF2B5EF4-FFF2-40B4-BE49-F238E27FC236}">
                <a16:creationId xmlns:a16="http://schemas.microsoft.com/office/drawing/2014/main" id="{FF254C5C-5829-4BC2-99C2-616C0D4ACDB1}"/>
              </a:ext>
            </a:extLst>
          </p:cNvPr>
          <p:cNvSpPr>
            <a:spLocks noGrp="1"/>
          </p:cNvSpPr>
          <p:nvPr>
            <p:ph idx="1"/>
          </p:nvPr>
        </p:nvSpPr>
        <p:spPr/>
        <p:txBody>
          <a:bodyPr>
            <a:normAutofit lnSpcReduction="10000"/>
          </a:bodyPr>
          <a:lstStyle/>
          <a:p>
            <a:r>
              <a:rPr lang="en-IN" dirty="0"/>
              <a:t>Audio clip transcription: Comparing with well defined optimal performance</a:t>
            </a:r>
          </a:p>
          <a:p>
            <a:r>
              <a:rPr lang="en-IN" dirty="0"/>
              <a:t>helicopter landing: Comparing with human  performance</a:t>
            </a:r>
          </a:p>
          <a:p>
            <a:r>
              <a:rPr lang="en-US" dirty="0"/>
              <a:t>In general, so long as you have some y* (in this example, </a:t>
            </a:r>
            <a:r>
              <a:rPr lang="en-US" dirty="0" err="1"/>
              <a:t>T</a:t>
            </a:r>
            <a:r>
              <a:rPr lang="en-US" baseline="-25000" dirty="0" err="1"/>
              <a:t>human</a:t>
            </a:r>
            <a:r>
              <a:rPr lang="en-US" dirty="0"/>
              <a:t>) that is a superior output to the performance of your current learning algorithm —even if it is not the “optimal” output—then the Optimization Verification test can indicate whether it is more promising to improve the optimization algorithm or the scoring function.</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1539830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D412-A656-44CE-B693-AD1C784CC5C6}"/>
              </a:ext>
            </a:extLst>
          </p:cNvPr>
          <p:cNvSpPr>
            <a:spLocks noGrp="1"/>
          </p:cNvSpPr>
          <p:nvPr>
            <p:ph type="title"/>
          </p:nvPr>
        </p:nvSpPr>
        <p:spPr/>
        <p:txBody>
          <a:bodyPr>
            <a:normAutofit fontScale="90000"/>
          </a:bodyPr>
          <a:lstStyle/>
          <a:p>
            <a:r>
              <a:rPr lang="en-IN" dirty="0"/>
              <a:t>Sentiment classifier: traditional approach</a:t>
            </a:r>
          </a:p>
        </p:txBody>
      </p:sp>
      <p:sp>
        <p:nvSpPr>
          <p:cNvPr id="3" name="Content Placeholder 2">
            <a:extLst>
              <a:ext uri="{FF2B5EF4-FFF2-40B4-BE49-F238E27FC236}">
                <a16:creationId xmlns:a16="http://schemas.microsoft.com/office/drawing/2014/main" id="{685FE8E4-404F-420B-B75E-C2D6A74C38AD}"/>
              </a:ext>
            </a:extLst>
          </p:cNvPr>
          <p:cNvSpPr>
            <a:spLocks noGrp="1"/>
          </p:cNvSpPr>
          <p:nvPr>
            <p:ph idx="1"/>
          </p:nvPr>
        </p:nvSpPr>
        <p:spPr/>
        <p:txBody>
          <a:bodyPr/>
          <a:lstStyle/>
          <a:p>
            <a:r>
              <a:rPr lang="en-IN" dirty="0"/>
              <a:t>Sentiment classification: </a:t>
            </a:r>
            <a:r>
              <a:rPr lang="en-US" dirty="0"/>
              <a:t>a system (classifier) to examine online product reviews and automatically tell you if the writer liked or disliked that product.</a:t>
            </a:r>
          </a:p>
          <a:p>
            <a:r>
              <a:rPr lang="en-US" dirty="0"/>
              <a:t>positive: This is a great mop! </a:t>
            </a:r>
          </a:p>
          <a:p>
            <a:r>
              <a:rPr lang="en-US" dirty="0"/>
              <a:t>negative: This mop is low quality--I regret buying it.</a:t>
            </a:r>
          </a:p>
          <a:p>
            <a:r>
              <a:rPr lang="en-US" dirty="0"/>
              <a:t>Solution: Build a pipeline of two components</a:t>
            </a:r>
          </a:p>
        </p:txBody>
      </p:sp>
      <p:pic>
        <p:nvPicPr>
          <p:cNvPr id="4" name="Picture 3">
            <a:extLst>
              <a:ext uri="{FF2B5EF4-FFF2-40B4-BE49-F238E27FC236}">
                <a16:creationId xmlns:a16="http://schemas.microsoft.com/office/drawing/2014/main" id="{1377A90F-6F91-4389-A4F6-B59A5B3CC029}"/>
              </a:ext>
            </a:extLst>
          </p:cNvPr>
          <p:cNvPicPr>
            <a:picLocks noChangeAspect="1"/>
          </p:cNvPicPr>
          <p:nvPr/>
        </p:nvPicPr>
        <p:blipFill>
          <a:blip r:embed="rId2"/>
          <a:stretch>
            <a:fillRect/>
          </a:stretch>
        </p:blipFill>
        <p:spPr>
          <a:xfrm>
            <a:off x="1547664" y="4797152"/>
            <a:ext cx="5220152" cy="807790"/>
          </a:xfrm>
          <a:prstGeom prst="rect">
            <a:avLst/>
          </a:prstGeom>
        </p:spPr>
      </p:pic>
    </p:spTree>
    <p:extLst>
      <p:ext uri="{BB962C8B-B14F-4D97-AF65-F5344CB8AC3E}">
        <p14:creationId xmlns:p14="http://schemas.microsoft.com/office/powerpoint/2010/main" val="19502790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D2B3D-877F-4170-8CE2-182E0C9EBA3C}"/>
              </a:ext>
            </a:extLst>
          </p:cNvPr>
          <p:cNvSpPr>
            <a:spLocks noGrp="1"/>
          </p:cNvSpPr>
          <p:nvPr>
            <p:ph type="title"/>
          </p:nvPr>
        </p:nvSpPr>
        <p:spPr/>
        <p:txBody>
          <a:bodyPr>
            <a:normAutofit fontScale="90000"/>
          </a:bodyPr>
          <a:lstStyle/>
          <a:p>
            <a:r>
              <a:rPr lang="en-IN" dirty="0"/>
              <a:t>Sentiment classifier: traditional approach</a:t>
            </a:r>
          </a:p>
        </p:txBody>
      </p:sp>
      <p:sp>
        <p:nvSpPr>
          <p:cNvPr id="3" name="Content Placeholder 2">
            <a:extLst>
              <a:ext uri="{FF2B5EF4-FFF2-40B4-BE49-F238E27FC236}">
                <a16:creationId xmlns:a16="http://schemas.microsoft.com/office/drawing/2014/main" id="{E408524A-6750-4343-B28C-72C5211AF0DF}"/>
              </a:ext>
            </a:extLst>
          </p:cNvPr>
          <p:cNvSpPr>
            <a:spLocks noGrp="1"/>
          </p:cNvSpPr>
          <p:nvPr>
            <p:ph idx="1"/>
          </p:nvPr>
        </p:nvSpPr>
        <p:spPr/>
        <p:txBody>
          <a:bodyPr>
            <a:normAutofit fontScale="92500"/>
          </a:bodyPr>
          <a:lstStyle/>
          <a:p>
            <a:r>
              <a:rPr lang="en-US" dirty="0"/>
              <a:t>Parser: Annotates the text with information identifying the most important words. For example, use the parser to label all the nouns and adjectives.</a:t>
            </a:r>
          </a:p>
          <a:p>
            <a:pPr lvl="1"/>
            <a:r>
              <a:rPr lang="en-US" dirty="0"/>
              <a:t>This is a </a:t>
            </a:r>
            <a:r>
              <a:rPr lang="en-US" dirty="0" err="1"/>
              <a:t>great</a:t>
            </a:r>
            <a:r>
              <a:rPr lang="en-US" baseline="-25000" dirty="0" err="1"/>
              <a:t>Adjective</a:t>
            </a:r>
            <a:r>
              <a:rPr lang="en-US" baseline="-25000" dirty="0"/>
              <a:t> </a:t>
            </a:r>
            <a:r>
              <a:rPr lang="en-US" dirty="0" err="1"/>
              <a:t>mop</a:t>
            </a:r>
            <a:r>
              <a:rPr lang="en-US" baseline="-25000" dirty="0" err="1"/>
              <a:t>Noun</a:t>
            </a:r>
            <a:r>
              <a:rPr lang="en-US" dirty="0"/>
              <a:t>!</a:t>
            </a:r>
          </a:p>
          <a:p>
            <a:r>
              <a:rPr lang="en-US" dirty="0"/>
              <a:t>Sentiment classifier: A learning algorithm that takes as input the annotated text and predicts the overall sentiment. </a:t>
            </a:r>
          </a:p>
          <a:p>
            <a:r>
              <a:rPr lang="en-US" dirty="0"/>
              <a:t>The parser’s annotation could help the learning algorithm greatly: By giving adjectives a higher weight, your algorithm will be able to quickly hone in on the important words such as “great,” and ignore less important words such as “this.” </a:t>
            </a:r>
            <a:endParaRPr lang="en-IN" dirty="0"/>
          </a:p>
          <a:p>
            <a:endParaRPr lang="en-IN" dirty="0"/>
          </a:p>
        </p:txBody>
      </p:sp>
    </p:spTree>
    <p:extLst>
      <p:ext uri="{BB962C8B-B14F-4D97-AF65-F5344CB8AC3E}">
        <p14:creationId xmlns:p14="http://schemas.microsoft.com/office/powerpoint/2010/main" val="3583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32F08-D1D5-4911-BA88-0300315D590D}"/>
              </a:ext>
            </a:extLst>
          </p:cNvPr>
          <p:cNvPicPr>
            <a:picLocks noChangeAspect="1"/>
          </p:cNvPicPr>
          <p:nvPr/>
        </p:nvPicPr>
        <p:blipFill>
          <a:blip r:embed="rId2"/>
          <a:stretch>
            <a:fillRect/>
          </a:stretch>
        </p:blipFill>
        <p:spPr>
          <a:xfrm>
            <a:off x="0" y="1150564"/>
            <a:ext cx="9144000" cy="4556871"/>
          </a:xfrm>
          <a:prstGeom prst="rect">
            <a:avLst/>
          </a:prstGeom>
        </p:spPr>
      </p:pic>
    </p:spTree>
    <p:extLst>
      <p:ext uri="{BB962C8B-B14F-4D97-AF65-F5344CB8AC3E}">
        <p14:creationId xmlns:p14="http://schemas.microsoft.com/office/powerpoint/2010/main" val="5665993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51CD-E48F-45E7-B3BA-F3889C619BE9}"/>
              </a:ext>
            </a:extLst>
          </p:cNvPr>
          <p:cNvSpPr>
            <a:spLocks noGrp="1"/>
          </p:cNvSpPr>
          <p:nvPr>
            <p:ph type="title"/>
          </p:nvPr>
        </p:nvSpPr>
        <p:spPr/>
        <p:txBody>
          <a:bodyPr>
            <a:normAutofit fontScale="90000"/>
          </a:bodyPr>
          <a:lstStyle/>
          <a:p>
            <a:r>
              <a:rPr lang="en-IN" dirty="0"/>
              <a:t>Sentiment classifier: An end-to-end learning algorithm</a:t>
            </a:r>
          </a:p>
        </p:txBody>
      </p:sp>
      <p:sp>
        <p:nvSpPr>
          <p:cNvPr id="3" name="Content Placeholder 2">
            <a:extLst>
              <a:ext uri="{FF2B5EF4-FFF2-40B4-BE49-F238E27FC236}">
                <a16:creationId xmlns:a16="http://schemas.microsoft.com/office/drawing/2014/main" id="{E5DB5903-D0B3-4259-ABBC-47CD8A17471A}"/>
              </a:ext>
            </a:extLst>
          </p:cNvPr>
          <p:cNvSpPr>
            <a:spLocks noGrp="1"/>
          </p:cNvSpPr>
          <p:nvPr>
            <p:ph idx="1"/>
          </p:nvPr>
        </p:nvSpPr>
        <p:spPr/>
        <p:txBody>
          <a:bodyPr/>
          <a:lstStyle/>
          <a:p>
            <a:r>
              <a:rPr lang="en-IN" dirty="0"/>
              <a:t>End-to-end learning: </a:t>
            </a:r>
            <a:r>
              <a:rPr lang="en-US" dirty="0"/>
              <a:t>go directly from the input to the desired output</a:t>
            </a:r>
          </a:p>
          <a:p>
            <a:pPr lvl="1"/>
            <a:r>
              <a:rPr lang="en-US" dirty="0"/>
              <a:t>Typically deploy large neural networks </a:t>
            </a:r>
          </a:p>
          <a:p>
            <a:pPr lvl="1"/>
            <a:r>
              <a:rPr lang="en-US" dirty="0"/>
              <a:t>Require abundant data </a:t>
            </a:r>
          </a:p>
          <a:p>
            <a:endParaRPr lang="en-IN" dirty="0"/>
          </a:p>
        </p:txBody>
      </p:sp>
      <p:pic>
        <p:nvPicPr>
          <p:cNvPr id="4" name="Picture 3">
            <a:extLst>
              <a:ext uri="{FF2B5EF4-FFF2-40B4-BE49-F238E27FC236}">
                <a16:creationId xmlns:a16="http://schemas.microsoft.com/office/drawing/2014/main" id="{37555F3A-664F-496F-8D10-02FD40BB5DDA}"/>
              </a:ext>
            </a:extLst>
          </p:cNvPr>
          <p:cNvPicPr>
            <a:picLocks noChangeAspect="1"/>
          </p:cNvPicPr>
          <p:nvPr/>
        </p:nvPicPr>
        <p:blipFill>
          <a:blip r:embed="rId2"/>
          <a:stretch>
            <a:fillRect/>
          </a:stretch>
        </p:blipFill>
        <p:spPr>
          <a:xfrm>
            <a:off x="1115616" y="3933056"/>
            <a:ext cx="5989839" cy="1036410"/>
          </a:xfrm>
          <a:prstGeom prst="rect">
            <a:avLst/>
          </a:prstGeom>
        </p:spPr>
      </p:pic>
    </p:spTree>
    <p:extLst>
      <p:ext uri="{BB962C8B-B14F-4D97-AF65-F5344CB8AC3E}">
        <p14:creationId xmlns:p14="http://schemas.microsoft.com/office/powerpoint/2010/main" val="37743924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D1F1A-2AC1-41C9-9B2E-36BB23D47899}"/>
              </a:ext>
            </a:extLst>
          </p:cNvPr>
          <p:cNvSpPr>
            <a:spLocks noGrp="1"/>
          </p:cNvSpPr>
          <p:nvPr>
            <p:ph type="title"/>
          </p:nvPr>
        </p:nvSpPr>
        <p:spPr>
          <a:xfrm>
            <a:off x="457200" y="704088"/>
            <a:ext cx="8075240" cy="636680"/>
          </a:xfrm>
        </p:spPr>
        <p:txBody>
          <a:bodyPr>
            <a:normAutofit fontScale="90000"/>
          </a:bodyPr>
          <a:lstStyle/>
          <a:p>
            <a:r>
              <a:rPr lang="en-IN" dirty="0"/>
              <a:t>Speech recognition system</a:t>
            </a:r>
          </a:p>
        </p:txBody>
      </p:sp>
      <p:sp>
        <p:nvSpPr>
          <p:cNvPr id="3" name="Content Placeholder 2">
            <a:extLst>
              <a:ext uri="{FF2B5EF4-FFF2-40B4-BE49-F238E27FC236}">
                <a16:creationId xmlns:a16="http://schemas.microsoft.com/office/drawing/2014/main" id="{9D14BD0D-B1C5-4A59-9770-9A9D4F857B72}"/>
              </a:ext>
            </a:extLst>
          </p:cNvPr>
          <p:cNvSpPr>
            <a:spLocks noGrp="1"/>
          </p:cNvSpPr>
          <p:nvPr>
            <p:ph idx="1"/>
          </p:nvPr>
        </p:nvSpPr>
        <p:spPr>
          <a:xfrm>
            <a:off x="170575" y="1492040"/>
            <a:ext cx="8713791" cy="4661872"/>
          </a:xfrm>
        </p:spPr>
        <p:txBody>
          <a:bodyPr>
            <a:normAutofit/>
          </a:bodyPr>
          <a:lstStyle/>
          <a:p>
            <a:r>
              <a:rPr lang="en-US" sz="2200" dirty="0"/>
              <a:t>Compute features: Extract hand-designed features, such as MFCC (Mel-frequency </a:t>
            </a:r>
            <a:r>
              <a:rPr lang="en-US" sz="2200" dirty="0" err="1"/>
              <a:t>cepstrum</a:t>
            </a:r>
            <a:r>
              <a:rPr lang="en-US" sz="2200" dirty="0"/>
              <a:t> coefficients) features, which try to capture the content of an utterance while disregarding less relevant properties, such as the speaker’s pitch. </a:t>
            </a:r>
          </a:p>
          <a:p>
            <a:r>
              <a:rPr lang="en-US" sz="2200" dirty="0"/>
              <a:t>Phoneme recognizer: Some linguists believe that there are basic units of sound called “phonemes.” For example, the initial “k” sound in “keep” is the same phoneme as the “c” sound in “cake.” This system tries to recognize the phonemes in the audio clip.</a:t>
            </a:r>
          </a:p>
          <a:p>
            <a:r>
              <a:rPr lang="en-US" sz="2200" dirty="0"/>
              <a:t>Final recognizer: Take the sequence of recognized phonemes, and try to string them together into an output transcript.</a:t>
            </a:r>
          </a:p>
          <a:p>
            <a:r>
              <a:rPr lang="en-US" sz="2200" dirty="0"/>
              <a:t>End to end learning: </a:t>
            </a:r>
            <a:endParaRPr lang="en-IN" dirty="0"/>
          </a:p>
        </p:txBody>
      </p:sp>
      <p:pic>
        <p:nvPicPr>
          <p:cNvPr id="4" name="Picture 3">
            <a:extLst>
              <a:ext uri="{FF2B5EF4-FFF2-40B4-BE49-F238E27FC236}">
                <a16:creationId xmlns:a16="http://schemas.microsoft.com/office/drawing/2014/main" id="{5125EE6E-B6D7-49CD-9C92-54CEAD3BA0D8}"/>
              </a:ext>
            </a:extLst>
          </p:cNvPr>
          <p:cNvPicPr>
            <a:picLocks noChangeAspect="1"/>
          </p:cNvPicPr>
          <p:nvPr/>
        </p:nvPicPr>
        <p:blipFill>
          <a:blip r:embed="rId2"/>
          <a:stretch>
            <a:fillRect/>
          </a:stretch>
        </p:blipFill>
        <p:spPr>
          <a:xfrm>
            <a:off x="186804" y="5365960"/>
            <a:ext cx="8786621" cy="861135"/>
          </a:xfrm>
          <a:prstGeom prst="rect">
            <a:avLst/>
          </a:prstGeom>
        </p:spPr>
      </p:pic>
    </p:spTree>
    <p:extLst>
      <p:ext uri="{BB962C8B-B14F-4D97-AF65-F5344CB8AC3E}">
        <p14:creationId xmlns:p14="http://schemas.microsoft.com/office/powerpoint/2010/main" val="27325305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B157-2C09-49B0-8652-E52A2E2FD160}"/>
              </a:ext>
            </a:extLst>
          </p:cNvPr>
          <p:cNvSpPr>
            <a:spLocks noGrp="1"/>
          </p:cNvSpPr>
          <p:nvPr>
            <p:ph type="title"/>
          </p:nvPr>
        </p:nvSpPr>
        <p:spPr/>
        <p:txBody>
          <a:bodyPr/>
          <a:lstStyle/>
          <a:p>
            <a:r>
              <a:rPr lang="en-IN" dirty="0"/>
              <a:t>Non-linear ML pipeline</a:t>
            </a:r>
          </a:p>
        </p:txBody>
      </p:sp>
      <p:sp>
        <p:nvSpPr>
          <p:cNvPr id="3" name="Content Placeholder 2">
            <a:extLst>
              <a:ext uri="{FF2B5EF4-FFF2-40B4-BE49-F238E27FC236}">
                <a16:creationId xmlns:a16="http://schemas.microsoft.com/office/drawing/2014/main" id="{9421ACC1-4F29-447D-AC31-151942AF09A4}"/>
              </a:ext>
            </a:extLst>
          </p:cNvPr>
          <p:cNvSpPr>
            <a:spLocks noGrp="1"/>
          </p:cNvSpPr>
          <p:nvPr>
            <p:ph idx="1"/>
          </p:nvPr>
        </p:nvSpPr>
        <p:spPr/>
        <p:txBody>
          <a:bodyPr/>
          <a:lstStyle/>
          <a:p>
            <a:pPr marL="0" indent="0">
              <a:buNone/>
            </a:pPr>
            <a:r>
              <a:rPr lang="en-IN" dirty="0"/>
              <a:t>Traditional approach:</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End-to-end approach:</a:t>
            </a:r>
          </a:p>
          <a:p>
            <a:pPr marL="0" indent="0">
              <a:buNone/>
            </a:pPr>
            <a:endParaRPr lang="en-IN" dirty="0"/>
          </a:p>
        </p:txBody>
      </p:sp>
      <p:pic>
        <p:nvPicPr>
          <p:cNvPr id="4" name="Picture 3">
            <a:extLst>
              <a:ext uri="{FF2B5EF4-FFF2-40B4-BE49-F238E27FC236}">
                <a16:creationId xmlns:a16="http://schemas.microsoft.com/office/drawing/2014/main" id="{A31FA406-2993-4F8D-A4C7-D73641C2EC4D}"/>
              </a:ext>
            </a:extLst>
          </p:cNvPr>
          <p:cNvPicPr>
            <a:picLocks noChangeAspect="1"/>
          </p:cNvPicPr>
          <p:nvPr/>
        </p:nvPicPr>
        <p:blipFill>
          <a:blip r:embed="rId2"/>
          <a:stretch>
            <a:fillRect/>
          </a:stretch>
        </p:blipFill>
        <p:spPr>
          <a:xfrm>
            <a:off x="971600" y="2492896"/>
            <a:ext cx="6980525" cy="1501270"/>
          </a:xfrm>
          <a:prstGeom prst="rect">
            <a:avLst/>
          </a:prstGeom>
        </p:spPr>
      </p:pic>
      <p:pic>
        <p:nvPicPr>
          <p:cNvPr id="5" name="Picture 4">
            <a:extLst>
              <a:ext uri="{FF2B5EF4-FFF2-40B4-BE49-F238E27FC236}">
                <a16:creationId xmlns:a16="http://schemas.microsoft.com/office/drawing/2014/main" id="{EFD00062-60A1-41DD-B971-97AAF021B41C}"/>
              </a:ext>
            </a:extLst>
          </p:cNvPr>
          <p:cNvPicPr>
            <a:picLocks noChangeAspect="1"/>
          </p:cNvPicPr>
          <p:nvPr/>
        </p:nvPicPr>
        <p:blipFill>
          <a:blip r:embed="rId3"/>
          <a:stretch>
            <a:fillRect/>
          </a:stretch>
        </p:blipFill>
        <p:spPr>
          <a:xfrm>
            <a:off x="395536" y="4941168"/>
            <a:ext cx="8032176" cy="1013548"/>
          </a:xfrm>
          <a:prstGeom prst="rect">
            <a:avLst/>
          </a:prstGeom>
        </p:spPr>
      </p:pic>
    </p:spTree>
    <p:extLst>
      <p:ext uri="{BB962C8B-B14F-4D97-AF65-F5344CB8AC3E}">
        <p14:creationId xmlns:p14="http://schemas.microsoft.com/office/powerpoint/2010/main" val="25706892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6AA4-1217-4699-906B-24E88AE69F4B}"/>
              </a:ext>
            </a:extLst>
          </p:cNvPr>
          <p:cNvSpPr>
            <a:spLocks noGrp="1"/>
          </p:cNvSpPr>
          <p:nvPr>
            <p:ph type="title"/>
          </p:nvPr>
        </p:nvSpPr>
        <p:spPr/>
        <p:txBody>
          <a:bodyPr>
            <a:normAutofit fontScale="90000"/>
          </a:bodyPr>
          <a:lstStyle/>
          <a:p>
            <a:r>
              <a:rPr lang="en-US" dirty="0"/>
              <a:t>Pros and cons of end-to-end learning</a:t>
            </a:r>
            <a:endParaRPr lang="en-IN" dirty="0"/>
          </a:p>
        </p:txBody>
      </p:sp>
      <p:sp>
        <p:nvSpPr>
          <p:cNvPr id="3" name="Content Placeholder 2">
            <a:extLst>
              <a:ext uri="{FF2B5EF4-FFF2-40B4-BE49-F238E27FC236}">
                <a16:creationId xmlns:a16="http://schemas.microsoft.com/office/drawing/2014/main" id="{B43586BA-093F-4EB4-B7D2-2845C5FA9DE5}"/>
              </a:ext>
            </a:extLst>
          </p:cNvPr>
          <p:cNvSpPr>
            <a:spLocks noGrp="1"/>
          </p:cNvSpPr>
          <p:nvPr>
            <p:ph idx="1"/>
          </p:nvPr>
        </p:nvSpPr>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r>
              <a:rPr lang="en-US" dirty="0"/>
              <a:t>MFCCs :  A set of hand-designed audio features. </a:t>
            </a:r>
          </a:p>
          <a:p>
            <a:pPr lvl="1"/>
            <a:r>
              <a:rPr lang="en-US" dirty="0"/>
              <a:t>they provide a reasonable summary of the audio input, </a:t>
            </a:r>
          </a:p>
          <a:p>
            <a:pPr lvl="1"/>
            <a:r>
              <a:rPr lang="en-US" dirty="0"/>
              <a:t>they also simplify the input signal by throwing some information away. </a:t>
            </a:r>
          </a:p>
          <a:p>
            <a:r>
              <a:rPr lang="en-US" dirty="0"/>
              <a:t>Phonemes: An invention of linguists. </a:t>
            </a:r>
          </a:p>
          <a:p>
            <a:pPr lvl="1"/>
            <a:r>
              <a:rPr lang="en-US" dirty="0"/>
              <a:t>an imperfect representation of speech sounds. </a:t>
            </a:r>
          </a:p>
          <a:p>
            <a:pPr lvl="1"/>
            <a:r>
              <a:rPr lang="en-US" dirty="0"/>
              <a:t>a poor approximation of reality, </a:t>
            </a:r>
          </a:p>
          <a:p>
            <a:pPr lvl="1"/>
            <a:r>
              <a:rPr lang="en-US" dirty="0"/>
              <a:t>forcing an algorithm to use a phoneme representation will limit the speech system’s performance.</a:t>
            </a:r>
          </a:p>
        </p:txBody>
      </p:sp>
      <p:pic>
        <p:nvPicPr>
          <p:cNvPr id="4" name="Picture 3">
            <a:extLst>
              <a:ext uri="{FF2B5EF4-FFF2-40B4-BE49-F238E27FC236}">
                <a16:creationId xmlns:a16="http://schemas.microsoft.com/office/drawing/2014/main" id="{80F0B08E-4614-484C-8DC8-B4DEF5D8EA26}"/>
              </a:ext>
            </a:extLst>
          </p:cNvPr>
          <p:cNvPicPr>
            <a:picLocks noChangeAspect="1"/>
          </p:cNvPicPr>
          <p:nvPr/>
        </p:nvPicPr>
        <p:blipFill>
          <a:blip r:embed="rId2"/>
          <a:stretch>
            <a:fillRect/>
          </a:stretch>
        </p:blipFill>
        <p:spPr>
          <a:xfrm>
            <a:off x="-36512" y="1882382"/>
            <a:ext cx="9144000" cy="1074010"/>
          </a:xfrm>
          <a:prstGeom prst="rect">
            <a:avLst/>
          </a:prstGeom>
        </p:spPr>
      </p:pic>
    </p:spTree>
    <p:extLst>
      <p:ext uri="{BB962C8B-B14F-4D97-AF65-F5344CB8AC3E}">
        <p14:creationId xmlns:p14="http://schemas.microsoft.com/office/powerpoint/2010/main" val="24440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478F-E341-42DA-9D5E-2B525007A768}"/>
              </a:ext>
            </a:extLst>
          </p:cNvPr>
          <p:cNvSpPr>
            <a:spLocks noGrp="1"/>
          </p:cNvSpPr>
          <p:nvPr>
            <p:ph type="title"/>
          </p:nvPr>
        </p:nvSpPr>
        <p:spPr>
          <a:xfrm>
            <a:off x="457200" y="404664"/>
            <a:ext cx="8229600" cy="1440160"/>
          </a:xfrm>
        </p:spPr>
        <p:txBody>
          <a:bodyPr>
            <a:normAutofit fontScale="90000"/>
          </a:bodyPr>
          <a:lstStyle/>
          <a:p>
            <a:br>
              <a:rPr lang="en-US" dirty="0"/>
            </a:br>
            <a:br>
              <a:rPr lang="en-US" dirty="0"/>
            </a:br>
            <a:r>
              <a:rPr lang="en-US" sz="5400" dirty="0"/>
              <a:t>Allowing hand-engineered components: Advantages</a:t>
            </a:r>
            <a:endParaRPr lang="en-IN" dirty="0"/>
          </a:p>
        </p:txBody>
      </p:sp>
      <p:sp>
        <p:nvSpPr>
          <p:cNvPr id="3" name="Content Placeholder 2">
            <a:extLst>
              <a:ext uri="{FF2B5EF4-FFF2-40B4-BE49-F238E27FC236}">
                <a16:creationId xmlns:a16="http://schemas.microsoft.com/office/drawing/2014/main" id="{1F3BC5D4-86A2-4975-8674-F9F0EFC0078D}"/>
              </a:ext>
            </a:extLst>
          </p:cNvPr>
          <p:cNvSpPr>
            <a:spLocks noGrp="1"/>
          </p:cNvSpPr>
          <p:nvPr>
            <p:ph idx="1"/>
          </p:nvPr>
        </p:nvSpPr>
        <p:spPr>
          <a:xfrm>
            <a:off x="457200" y="1484784"/>
            <a:ext cx="8229600" cy="4389120"/>
          </a:xfrm>
        </p:spPr>
        <p:txBody>
          <a:bodyPr>
            <a:normAutofit fontScale="85000" lnSpcReduction="20000"/>
          </a:bodyPr>
          <a:lstStyle/>
          <a:p>
            <a:pPr marL="0" indent="0">
              <a:buNone/>
            </a:pPr>
            <a:endParaRPr lang="en-US" dirty="0"/>
          </a:p>
          <a:p>
            <a:r>
              <a:rPr lang="en-US" dirty="0"/>
              <a:t>MFCC features are robust to some properties of speech that do not affect the content,</a:t>
            </a:r>
          </a:p>
          <a:p>
            <a:pPr lvl="1"/>
            <a:r>
              <a:rPr lang="en-US" dirty="0"/>
              <a:t>thus, they help simplify the problem for the learning algorithm.</a:t>
            </a:r>
          </a:p>
          <a:p>
            <a:pPr lvl="1"/>
            <a:r>
              <a:rPr lang="en-US" dirty="0"/>
              <a:t>examples:  speaker pitch. </a:t>
            </a:r>
          </a:p>
          <a:p>
            <a:r>
              <a:rPr lang="en-US" dirty="0"/>
              <a:t>To the extent that phonemes are a reasonable representation of speech, they can also help the learning algorithm understand basic sound components and therefore improve its performance. </a:t>
            </a:r>
          </a:p>
          <a:p>
            <a:r>
              <a:rPr lang="en-US" dirty="0"/>
              <a:t>Having more hand-engineered components generally allows a speech system to learn with less data. </a:t>
            </a:r>
          </a:p>
          <a:p>
            <a:r>
              <a:rPr lang="en-US" dirty="0"/>
              <a:t>The hand-engineered knowledge captured by MFCCs and phonemes “supplements” the knowledge our algorithm acquires from data. </a:t>
            </a:r>
          </a:p>
          <a:p>
            <a:r>
              <a:rPr lang="en-US" dirty="0"/>
              <a:t>When we don’t have much data, this knowledge is useful. </a:t>
            </a:r>
          </a:p>
          <a:p>
            <a:pPr marL="0" indent="0">
              <a:buNone/>
            </a:pPr>
            <a:endParaRPr lang="en-IN" dirty="0"/>
          </a:p>
        </p:txBody>
      </p:sp>
    </p:spTree>
    <p:extLst>
      <p:ext uri="{BB962C8B-B14F-4D97-AF65-F5344CB8AC3E}">
        <p14:creationId xmlns:p14="http://schemas.microsoft.com/office/powerpoint/2010/main" val="41276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A3D9-90F0-40CC-884D-AEF38779ECF7}"/>
              </a:ext>
            </a:extLst>
          </p:cNvPr>
          <p:cNvSpPr>
            <a:spLocks noGrp="1"/>
          </p:cNvSpPr>
          <p:nvPr>
            <p:ph type="title"/>
          </p:nvPr>
        </p:nvSpPr>
        <p:spPr/>
        <p:txBody>
          <a:bodyPr>
            <a:normAutofit fontScale="90000"/>
          </a:bodyPr>
          <a:lstStyle/>
          <a:p>
            <a:r>
              <a:rPr lang="en-US" dirty="0"/>
              <a:t>End-to-end system</a:t>
            </a:r>
            <a:br>
              <a:rPr lang="en-IN" dirty="0"/>
            </a:br>
            <a:endParaRPr lang="en-IN" dirty="0"/>
          </a:p>
        </p:txBody>
      </p:sp>
      <p:sp>
        <p:nvSpPr>
          <p:cNvPr id="3" name="Content Placeholder 2">
            <a:extLst>
              <a:ext uri="{FF2B5EF4-FFF2-40B4-BE49-F238E27FC236}">
                <a16:creationId xmlns:a16="http://schemas.microsoft.com/office/drawing/2014/main" id="{7082FDC4-AA8A-4BDC-A6C4-5C4FCE8D4CB1}"/>
              </a:ext>
            </a:extLst>
          </p:cNvPr>
          <p:cNvSpPr>
            <a:spLocks noGrp="1"/>
          </p:cNvSpPr>
          <p:nvPr>
            <p:ph idx="1"/>
          </p:nvPr>
        </p:nvSpPr>
        <p:spPr/>
        <p:txBody>
          <a:bodyPr>
            <a:normAutofit/>
          </a:bodyPr>
          <a:lstStyle/>
          <a:p>
            <a:pPr marL="0" indent="0">
              <a:buNone/>
            </a:pPr>
            <a:endParaRPr lang="en-IN" dirty="0"/>
          </a:p>
          <a:p>
            <a:r>
              <a:rPr lang="en-US" dirty="0"/>
              <a:t>This system lacks the hand-engineered knowledge.</a:t>
            </a:r>
          </a:p>
          <a:p>
            <a:r>
              <a:rPr lang="en-US" dirty="0"/>
              <a:t>When the training set is small,</a:t>
            </a:r>
          </a:p>
          <a:p>
            <a:pPr lvl="1"/>
            <a:r>
              <a:rPr lang="en-US" dirty="0"/>
              <a:t> it might do worse than the hand-engineered pipeline.</a:t>
            </a:r>
          </a:p>
          <a:p>
            <a:r>
              <a:rPr lang="en-US" dirty="0"/>
              <a:t>When the training set is large, </a:t>
            </a:r>
          </a:p>
          <a:p>
            <a:pPr lvl="1"/>
            <a:r>
              <a:rPr lang="en-US" dirty="0"/>
              <a:t>it is not hampered by the limitations of an MFCC or phoneme-based representation. </a:t>
            </a:r>
          </a:p>
          <a:p>
            <a:pPr marL="0" indent="0">
              <a:buNone/>
            </a:pPr>
            <a:endParaRPr lang="en-IN" dirty="0"/>
          </a:p>
        </p:txBody>
      </p:sp>
      <p:pic>
        <p:nvPicPr>
          <p:cNvPr id="4" name="Picture 3">
            <a:extLst>
              <a:ext uri="{FF2B5EF4-FFF2-40B4-BE49-F238E27FC236}">
                <a16:creationId xmlns:a16="http://schemas.microsoft.com/office/drawing/2014/main" id="{3FD6857D-1A8D-4342-B3F8-CEC6BF4C9BDA}"/>
              </a:ext>
            </a:extLst>
          </p:cNvPr>
          <p:cNvPicPr>
            <a:picLocks noChangeAspect="1"/>
          </p:cNvPicPr>
          <p:nvPr/>
        </p:nvPicPr>
        <p:blipFill>
          <a:blip r:embed="rId2"/>
          <a:stretch>
            <a:fillRect/>
          </a:stretch>
        </p:blipFill>
        <p:spPr>
          <a:xfrm>
            <a:off x="254896" y="1431762"/>
            <a:ext cx="8634208" cy="830652"/>
          </a:xfrm>
          <a:prstGeom prst="rect">
            <a:avLst/>
          </a:prstGeom>
        </p:spPr>
      </p:pic>
    </p:spTree>
    <p:extLst>
      <p:ext uri="{BB962C8B-B14F-4D97-AF65-F5344CB8AC3E}">
        <p14:creationId xmlns:p14="http://schemas.microsoft.com/office/powerpoint/2010/main" val="398894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576B-BE5B-4F3F-A245-37239AA0997A}"/>
              </a:ext>
            </a:extLst>
          </p:cNvPr>
          <p:cNvSpPr>
            <a:spLocks noGrp="1"/>
          </p:cNvSpPr>
          <p:nvPr>
            <p:ph type="title"/>
          </p:nvPr>
        </p:nvSpPr>
        <p:spPr/>
        <p:txBody>
          <a:bodyPr>
            <a:normAutofit fontScale="90000"/>
          </a:bodyPr>
          <a:lstStyle/>
          <a:p>
            <a:r>
              <a:rPr lang="en-US" dirty="0"/>
              <a:t>End-to-end system</a:t>
            </a:r>
            <a:br>
              <a:rPr lang="en-IN" dirty="0"/>
            </a:br>
            <a:endParaRPr lang="en-IN" dirty="0"/>
          </a:p>
        </p:txBody>
      </p:sp>
      <p:sp>
        <p:nvSpPr>
          <p:cNvPr id="3" name="Content Placeholder 2">
            <a:extLst>
              <a:ext uri="{FF2B5EF4-FFF2-40B4-BE49-F238E27FC236}">
                <a16:creationId xmlns:a16="http://schemas.microsoft.com/office/drawing/2014/main" id="{55252FE6-8A6A-42A6-843F-98B06F4E3370}"/>
              </a:ext>
            </a:extLst>
          </p:cNvPr>
          <p:cNvSpPr>
            <a:spLocks noGrp="1"/>
          </p:cNvSpPr>
          <p:nvPr>
            <p:ph idx="1"/>
          </p:nvPr>
        </p:nvSpPr>
        <p:spPr/>
        <p:txBody>
          <a:bodyPr>
            <a:normAutofit fontScale="92500" lnSpcReduction="10000"/>
          </a:bodyPr>
          <a:lstStyle/>
          <a:p>
            <a:pPr marL="0" indent="0">
              <a:buNone/>
            </a:pPr>
            <a:endParaRPr lang="en-IN" dirty="0"/>
          </a:p>
          <a:p>
            <a:endParaRPr lang="en-US" dirty="0"/>
          </a:p>
          <a:p>
            <a:r>
              <a:rPr lang="en-US" dirty="0"/>
              <a:t>This system lacks the hand-engineered knowledge.</a:t>
            </a:r>
          </a:p>
          <a:p>
            <a:r>
              <a:rPr lang="en-US" dirty="0"/>
              <a:t>When the training set is small,  it might do worse than the hand-engineered pipeline.</a:t>
            </a:r>
          </a:p>
          <a:p>
            <a:r>
              <a:rPr lang="en-US" dirty="0"/>
              <a:t>When the training set is large, </a:t>
            </a:r>
          </a:p>
          <a:p>
            <a:pPr lvl="1"/>
            <a:r>
              <a:rPr lang="en-US" dirty="0"/>
              <a:t>it is not hampered by the limitations of an MFCC or phoneme-based representation. </a:t>
            </a:r>
          </a:p>
          <a:p>
            <a:pPr lvl="1"/>
            <a:r>
              <a:rPr lang="en-US" dirty="0"/>
              <a:t>If the learning algorithm is a large-enough neural network and if it is trained with enough training data, it has the potential to do very well, and  perhaps even approach the optimal error rate. </a:t>
            </a:r>
          </a:p>
          <a:p>
            <a:endParaRPr lang="en-IN" dirty="0"/>
          </a:p>
          <a:p>
            <a:endParaRPr lang="en-IN" dirty="0"/>
          </a:p>
        </p:txBody>
      </p:sp>
      <p:pic>
        <p:nvPicPr>
          <p:cNvPr id="4" name="Picture 3">
            <a:extLst>
              <a:ext uri="{FF2B5EF4-FFF2-40B4-BE49-F238E27FC236}">
                <a16:creationId xmlns:a16="http://schemas.microsoft.com/office/drawing/2014/main" id="{76498DBA-F149-44DC-BA48-D482D00BF17C}"/>
              </a:ext>
            </a:extLst>
          </p:cNvPr>
          <p:cNvPicPr>
            <a:picLocks noChangeAspect="1"/>
          </p:cNvPicPr>
          <p:nvPr/>
        </p:nvPicPr>
        <p:blipFill>
          <a:blip r:embed="rId2"/>
          <a:stretch>
            <a:fillRect/>
          </a:stretch>
        </p:blipFill>
        <p:spPr>
          <a:xfrm>
            <a:off x="683568" y="1847088"/>
            <a:ext cx="7094835" cy="708721"/>
          </a:xfrm>
          <a:prstGeom prst="rect">
            <a:avLst/>
          </a:prstGeom>
        </p:spPr>
      </p:pic>
    </p:spTree>
    <p:extLst>
      <p:ext uri="{BB962C8B-B14F-4D97-AF65-F5344CB8AC3E}">
        <p14:creationId xmlns:p14="http://schemas.microsoft.com/office/powerpoint/2010/main" val="257111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EC2-91B3-4109-B46D-08E4D9CC944D}"/>
              </a:ext>
            </a:extLst>
          </p:cNvPr>
          <p:cNvSpPr>
            <a:spLocks noGrp="1"/>
          </p:cNvSpPr>
          <p:nvPr>
            <p:ph type="title"/>
          </p:nvPr>
        </p:nvSpPr>
        <p:spPr/>
        <p:txBody>
          <a:bodyPr>
            <a:normAutofit fontScale="90000"/>
          </a:bodyPr>
          <a:lstStyle/>
          <a:p>
            <a:r>
              <a:rPr lang="en-IN" dirty="0"/>
              <a:t>Choosing pipeline components: Data availability</a:t>
            </a:r>
          </a:p>
        </p:txBody>
      </p:sp>
      <p:sp>
        <p:nvSpPr>
          <p:cNvPr id="3" name="Content Placeholder 2">
            <a:extLst>
              <a:ext uri="{FF2B5EF4-FFF2-40B4-BE49-F238E27FC236}">
                <a16:creationId xmlns:a16="http://schemas.microsoft.com/office/drawing/2014/main" id="{310643C9-9530-4E33-94FE-2091CC47A240}"/>
              </a:ext>
            </a:extLst>
          </p:cNvPr>
          <p:cNvSpPr>
            <a:spLocks noGrp="1"/>
          </p:cNvSpPr>
          <p:nvPr>
            <p:ph idx="1"/>
          </p:nvPr>
        </p:nvSpPr>
        <p:spPr/>
        <p:txBody>
          <a:bodyPr>
            <a:normAutofit fontScale="47500" lnSpcReduction="20000"/>
          </a:bodyPr>
          <a:lstStyle/>
          <a:p>
            <a:r>
              <a:rPr lang="en-IN" sz="3800" dirty="0"/>
              <a:t>An autonomous driving architecture</a:t>
            </a:r>
          </a:p>
          <a:p>
            <a:pPr marL="0" indent="0">
              <a:buNone/>
            </a:pPr>
            <a:endParaRPr lang="en-IN" dirty="0"/>
          </a:p>
          <a:p>
            <a:endParaRPr lang="en-IN" dirty="0"/>
          </a:p>
          <a:p>
            <a:endParaRPr lang="en-IN" dirty="0"/>
          </a:p>
          <a:p>
            <a:endParaRPr lang="en-US" dirty="0"/>
          </a:p>
          <a:p>
            <a:endParaRPr lang="en-US" dirty="0"/>
          </a:p>
          <a:p>
            <a:endParaRPr lang="en-US" dirty="0"/>
          </a:p>
          <a:p>
            <a:endParaRPr lang="en-US" dirty="0"/>
          </a:p>
          <a:p>
            <a:endParaRPr lang="en-US" dirty="0"/>
          </a:p>
          <a:p>
            <a:endParaRPr lang="en-US" sz="4200" dirty="0"/>
          </a:p>
          <a:p>
            <a:r>
              <a:rPr lang="en-US" sz="4200" dirty="0"/>
              <a:t>Use machine learning to detect cars and pedestrians. </a:t>
            </a:r>
          </a:p>
          <a:p>
            <a:pPr lvl="1"/>
            <a:r>
              <a:rPr lang="en-US" sz="4200" dirty="0"/>
              <a:t>it is not hard to obtain data for these</a:t>
            </a:r>
          </a:p>
          <a:p>
            <a:pPr lvl="1"/>
            <a:r>
              <a:rPr lang="en-US" sz="4200" dirty="0"/>
              <a:t>numerous computer vision datasets with large numbers of labeled cars and pedestrians.</a:t>
            </a:r>
          </a:p>
          <a:p>
            <a:pPr lvl="1"/>
            <a:r>
              <a:rPr lang="en-US" sz="4200" dirty="0"/>
              <a:t>use crowdsourcing (such as Amazon Mechanical Turk) to obtain even larger datasets. </a:t>
            </a:r>
          </a:p>
          <a:p>
            <a:r>
              <a:rPr lang="en-US" sz="4200" dirty="0"/>
              <a:t>It is thus relatively easy to obtain training data to build a car detector and a pedestrian detector. </a:t>
            </a:r>
            <a:endParaRPr lang="en-IN" sz="4200" dirty="0"/>
          </a:p>
        </p:txBody>
      </p:sp>
      <p:pic>
        <p:nvPicPr>
          <p:cNvPr id="4" name="Picture 3">
            <a:extLst>
              <a:ext uri="{FF2B5EF4-FFF2-40B4-BE49-F238E27FC236}">
                <a16:creationId xmlns:a16="http://schemas.microsoft.com/office/drawing/2014/main" id="{822C17B0-1BEE-4780-81F4-20F3DCA0041B}"/>
              </a:ext>
            </a:extLst>
          </p:cNvPr>
          <p:cNvPicPr>
            <a:picLocks noChangeAspect="1"/>
          </p:cNvPicPr>
          <p:nvPr/>
        </p:nvPicPr>
        <p:blipFill>
          <a:blip r:embed="rId2"/>
          <a:stretch>
            <a:fillRect/>
          </a:stretch>
        </p:blipFill>
        <p:spPr>
          <a:xfrm>
            <a:off x="971600" y="2348880"/>
            <a:ext cx="6889077" cy="1630821"/>
          </a:xfrm>
          <a:prstGeom prst="rect">
            <a:avLst/>
          </a:prstGeom>
        </p:spPr>
      </p:pic>
    </p:spTree>
    <p:extLst>
      <p:ext uri="{BB962C8B-B14F-4D97-AF65-F5344CB8AC3E}">
        <p14:creationId xmlns:p14="http://schemas.microsoft.com/office/powerpoint/2010/main" val="28462869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F5023-D351-4C9F-8473-1739DF82F66F}"/>
              </a:ext>
            </a:extLst>
          </p:cNvPr>
          <p:cNvSpPr>
            <a:spLocks noGrp="1"/>
          </p:cNvSpPr>
          <p:nvPr>
            <p:ph type="title"/>
          </p:nvPr>
        </p:nvSpPr>
        <p:spPr/>
        <p:txBody>
          <a:bodyPr/>
          <a:lstStyle/>
          <a:p>
            <a:r>
              <a:rPr lang="en-IN" dirty="0"/>
              <a:t> A pure end-to-end approach</a:t>
            </a:r>
          </a:p>
        </p:txBody>
      </p:sp>
      <p:sp>
        <p:nvSpPr>
          <p:cNvPr id="3" name="Content Placeholder 2">
            <a:extLst>
              <a:ext uri="{FF2B5EF4-FFF2-40B4-BE49-F238E27FC236}">
                <a16:creationId xmlns:a16="http://schemas.microsoft.com/office/drawing/2014/main" id="{E5492A9E-39CF-4319-B6A2-4B2CF23A9185}"/>
              </a:ext>
            </a:extLst>
          </p:cNvPr>
          <p:cNvSpPr>
            <a:spLocks noGrp="1"/>
          </p:cNvSpPr>
          <p:nvPr>
            <p:ph idx="1"/>
          </p:nvPr>
        </p:nvSpPr>
        <p:spPr/>
        <p:txBody>
          <a:bodyPr/>
          <a:lstStyle/>
          <a:p>
            <a:pPr marL="0" indent="0">
              <a:buNone/>
            </a:pPr>
            <a:endParaRPr lang="en-IN" dirty="0"/>
          </a:p>
          <a:p>
            <a:pPr marL="0" indent="0">
              <a:buNone/>
            </a:pPr>
            <a:endParaRPr lang="en-IN" dirty="0"/>
          </a:p>
          <a:p>
            <a:r>
              <a:rPr lang="en-US" dirty="0"/>
              <a:t>Need a large dataset of (Image, Steering Direction) pairs</a:t>
            </a:r>
          </a:p>
          <a:p>
            <a:pPr lvl="1"/>
            <a:r>
              <a:rPr lang="en-US" dirty="0"/>
              <a:t>very time-consuming and expensive to have people drive cars around and record their steering direction to collect such data.</a:t>
            </a:r>
          </a:p>
          <a:p>
            <a:pPr lvl="1"/>
            <a:r>
              <a:rPr lang="en-US" dirty="0"/>
              <a:t>need a fleet of specially-instrumented cars, and a huge amount of driving to cover a wide range of possible scenarios.</a:t>
            </a:r>
            <a:endParaRPr lang="en-IN" dirty="0"/>
          </a:p>
        </p:txBody>
      </p:sp>
      <p:pic>
        <p:nvPicPr>
          <p:cNvPr id="4" name="Picture 3">
            <a:extLst>
              <a:ext uri="{FF2B5EF4-FFF2-40B4-BE49-F238E27FC236}">
                <a16:creationId xmlns:a16="http://schemas.microsoft.com/office/drawing/2014/main" id="{FC1449F7-8C3D-4754-81B6-1BE1827053A4}"/>
              </a:ext>
            </a:extLst>
          </p:cNvPr>
          <p:cNvPicPr>
            <a:picLocks noChangeAspect="1"/>
          </p:cNvPicPr>
          <p:nvPr/>
        </p:nvPicPr>
        <p:blipFill>
          <a:blip r:embed="rId2"/>
          <a:stretch>
            <a:fillRect/>
          </a:stretch>
        </p:blipFill>
        <p:spPr>
          <a:xfrm>
            <a:off x="179512" y="1968137"/>
            <a:ext cx="8176969" cy="861135"/>
          </a:xfrm>
          <a:prstGeom prst="rect">
            <a:avLst/>
          </a:prstGeom>
        </p:spPr>
      </p:pic>
    </p:spTree>
    <p:extLst>
      <p:ext uri="{BB962C8B-B14F-4D97-AF65-F5344CB8AC3E}">
        <p14:creationId xmlns:p14="http://schemas.microsoft.com/office/powerpoint/2010/main" val="11346343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7082-D774-4C9C-8B24-804A8CA335F9}"/>
              </a:ext>
            </a:extLst>
          </p:cNvPr>
          <p:cNvSpPr>
            <a:spLocks noGrp="1"/>
          </p:cNvSpPr>
          <p:nvPr>
            <p:ph type="title"/>
          </p:nvPr>
        </p:nvSpPr>
        <p:spPr/>
        <p:txBody>
          <a:bodyPr>
            <a:normAutofit fontScale="90000"/>
          </a:bodyPr>
          <a:lstStyle/>
          <a:p>
            <a:r>
              <a:rPr lang="en-IN" dirty="0"/>
              <a:t>Pipeline vs end-to-end approach</a:t>
            </a:r>
          </a:p>
        </p:txBody>
      </p:sp>
      <p:sp>
        <p:nvSpPr>
          <p:cNvPr id="3" name="Content Placeholder 2">
            <a:extLst>
              <a:ext uri="{FF2B5EF4-FFF2-40B4-BE49-F238E27FC236}">
                <a16:creationId xmlns:a16="http://schemas.microsoft.com/office/drawing/2014/main" id="{65F44642-AA2E-43AD-AC5D-D81143FF4C8E}"/>
              </a:ext>
            </a:extLst>
          </p:cNvPr>
          <p:cNvSpPr>
            <a:spLocks noGrp="1"/>
          </p:cNvSpPr>
          <p:nvPr>
            <p:ph idx="1"/>
          </p:nvPr>
        </p:nvSpPr>
        <p:spPr/>
        <p:txBody>
          <a:bodyPr/>
          <a:lstStyle/>
          <a:p>
            <a:r>
              <a:rPr lang="en-US" dirty="0"/>
              <a:t> A lot of data available for training “intermediate modules” of a pipeline (such as a car detector or a pedestrian detector)</a:t>
            </a:r>
          </a:p>
          <a:p>
            <a:pPr lvl="1"/>
            <a:r>
              <a:rPr lang="en-US" dirty="0"/>
              <a:t>consider using a pipeline with multiple stages</a:t>
            </a:r>
            <a:endParaRPr lang="en-IN" dirty="0"/>
          </a:p>
        </p:txBody>
      </p:sp>
    </p:spTree>
    <p:extLst>
      <p:ext uri="{BB962C8B-B14F-4D97-AF65-F5344CB8AC3E}">
        <p14:creationId xmlns:p14="http://schemas.microsoft.com/office/powerpoint/2010/main" val="3161715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5F39-5B30-45EC-B712-F675EEF9F5ED}"/>
              </a:ext>
            </a:extLst>
          </p:cNvPr>
          <p:cNvSpPr>
            <a:spLocks noGrp="1"/>
          </p:cNvSpPr>
          <p:nvPr>
            <p:ph type="title"/>
          </p:nvPr>
        </p:nvSpPr>
        <p:spPr>
          <a:xfrm>
            <a:off x="457200" y="2564904"/>
            <a:ext cx="8291264" cy="1728192"/>
          </a:xfrm>
        </p:spPr>
        <p:txBody>
          <a:bodyPr>
            <a:noAutofit/>
          </a:bodyPr>
          <a:lstStyle/>
          <a:p>
            <a:r>
              <a:rPr lang="en-IN" sz="9600" dirty="0"/>
              <a:t>Turing Awards</a:t>
            </a:r>
          </a:p>
        </p:txBody>
      </p:sp>
    </p:spTree>
    <p:extLst>
      <p:ext uri="{BB962C8B-B14F-4D97-AF65-F5344CB8AC3E}">
        <p14:creationId xmlns:p14="http://schemas.microsoft.com/office/powerpoint/2010/main" val="2357493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E67F-B498-4875-93A2-26EFEB2FF878}"/>
              </a:ext>
            </a:extLst>
          </p:cNvPr>
          <p:cNvSpPr>
            <a:spLocks noGrp="1"/>
          </p:cNvSpPr>
          <p:nvPr>
            <p:ph type="title"/>
          </p:nvPr>
        </p:nvSpPr>
        <p:spPr/>
        <p:txBody>
          <a:bodyPr/>
          <a:lstStyle/>
          <a:p>
            <a:r>
              <a:rPr lang="en-IN" dirty="0"/>
              <a:t>Error Analysis by Parts</a:t>
            </a:r>
          </a:p>
        </p:txBody>
      </p:sp>
      <p:sp>
        <p:nvSpPr>
          <p:cNvPr id="3" name="Content Placeholder 2">
            <a:extLst>
              <a:ext uri="{FF2B5EF4-FFF2-40B4-BE49-F238E27FC236}">
                <a16:creationId xmlns:a16="http://schemas.microsoft.com/office/drawing/2014/main" id="{8B510B7A-5175-4202-A901-636513C78EA3}"/>
              </a:ext>
            </a:extLst>
          </p:cNvPr>
          <p:cNvSpPr>
            <a:spLocks noGrp="1"/>
          </p:cNvSpPr>
          <p:nvPr>
            <p:ph idx="1"/>
          </p:nvPr>
        </p:nvSpPr>
        <p:spPr/>
        <p:txBody>
          <a:bodyPr>
            <a:normAutofit/>
          </a:bodyPr>
          <a:lstStyle/>
          <a:p>
            <a:pPr marL="0" indent="0">
              <a:buNone/>
            </a:pPr>
            <a:r>
              <a:rPr lang="en-IN" dirty="0"/>
              <a:t>Image </a:t>
            </a:r>
            <a:r>
              <a:rPr lang="en-IN" dirty="0">
                <a:sym typeface="Wingdings" panose="05000000000000000000" pitchFamily="2" charset="2"/>
              </a:rPr>
              <a:t> Cat detector  cat breed classifier  label 0/1</a:t>
            </a:r>
          </a:p>
          <a:p>
            <a:pPr marL="0" indent="0">
              <a:buNone/>
            </a:pPr>
            <a:endParaRPr lang="en-IN" dirty="0">
              <a:sym typeface="Wingdings" panose="05000000000000000000" pitchFamily="2" charset="2"/>
            </a:endParaRPr>
          </a:p>
          <a:p>
            <a:pPr marL="0" indent="0">
              <a:buNone/>
            </a:pPr>
            <a:endParaRPr lang="en-IN" dirty="0"/>
          </a:p>
          <a:p>
            <a:endParaRPr lang="en-IN" dirty="0"/>
          </a:p>
          <a:p>
            <a:endParaRPr lang="en-IN" dirty="0"/>
          </a:p>
          <a:p>
            <a:endParaRPr lang="en-IN" dirty="0"/>
          </a:p>
          <a:p>
            <a:endParaRPr lang="en-IN" dirty="0"/>
          </a:p>
          <a:p>
            <a:pPr marL="0" indent="0">
              <a:buNone/>
            </a:pPr>
            <a:endParaRPr lang="en-IN" dirty="0"/>
          </a:p>
        </p:txBody>
      </p:sp>
      <p:pic>
        <p:nvPicPr>
          <p:cNvPr id="4" name="Picture 3">
            <a:extLst>
              <a:ext uri="{FF2B5EF4-FFF2-40B4-BE49-F238E27FC236}">
                <a16:creationId xmlns:a16="http://schemas.microsoft.com/office/drawing/2014/main" id="{E5C616B2-EA8A-4465-96AB-7E5F40EF5B89}"/>
              </a:ext>
            </a:extLst>
          </p:cNvPr>
          <p:cNvPicPr>
            <a:picLocks noChangeAspect="1"/>
          </p:cNvPicPr>
          <p:nvPr/>
        </p:nvPicPr>
        <p:blipFill rotWithShape="1">
          <a:blip r:embed="rId3"/>
          <a:srcRect l="59063" t="36178" r="14164" b="35823"/>
          <a:stretch/>
        </p:blipFill>
        <p:spPr>
          <a:xfrm>
            <a:off x="251519" y="2492896"/>
            <a:ext cx="3549997" cy="2088232"/>
          </a:xfrm>
          <a:prstGeom prst="rect">
            <a:avLst/>
          </a:prstGeom>
        </p:spPr>
      </p:pic>
      <p:pic>
        <p:nvPicPr>
          <p:cNvPr id="5" name="Picture 4">
            <a:extLst>
              <a:ext uri="{FF2B5EF4-FFF2-40B4-BE49-F238E27FC236}">
                <a16:creationId xmlns:a16="http://schemas.microsoft.com/office/drawing/2014/main" id="{8D1DE9A5-1CCA-4B87-B820-528090D538C3}"/>
              </a:ext>
            </a:extLst>
          </p:cNvPr>
          <p:cNvPicPr>
            <a:picLocks noChangeAspect="1"/>
          </p:cNvPicPr>
          <p:nvPr/>
        </p:nvPicPr>
        <p:blipFill rotWithShape="1">
          <a:blip r:embed="rId4"/>
          <a:srcRect l="61025" t="36000" r="12988" b="34600"/>
          <a:stretch/>
        </p:blipFill>
        <p:spPr>
          <a:xfrm>
            <a:off x="4398154" y="2299456"/>
            <a:ext cx="3549997" cy="2259088"/>
          </a:xfrm>
          <a:prstGeom prst="rect">
            <a:avLst/>
          </a:prstGeom>
        </p:spPr>
      </p:pic>
      <p:pic>
        <p:nvPicPr>
          <p:cNvPr id="7" name="Picture 6">
            <a:extLst>
              <a:ext uri="{FF2B5EF4-FFF2-40B4-BE49-F238E27FC236}">
                <a16:creationId xmlns:a16="http://schemas.microsoft.com/office/drawing/2014/main" id="{8C594359-FEB5-4878-AEE6-E4820D3F471D}"/>
              </a:ext>
            </a:extLst>
          </p:cNvPr>
          <p:cNvPicPr>
            <a:picLocks noChangeAspect="1"/>
          </p:cNvPicPr>
          <p:nvPr/>
        </p:nvPicPr>
        <p:blipFill rotWithShape="1">
          <a:blip r:embed="rId5"/>
          <a:srcRect l="66537" t="45800" r="18500" b="41600"/>
          <a:stretch/>
        </p:blipFill>
        <p:spPr>
          <a:xfrm>
            <a:off x="1355014" y="5196072"/>
            <a:ext cx="1368152" cy="648072"/>
          </a:xfrm>
          <a:prstGeom prst="rect">
            <a:avLst/>
          </a:prstGeom>
        </p:spPr>
      </p:pic>
      <p:pic>
        <p:nvPicPr>
          <p:cNvPr id="8" name="Picture 7">
            <a:extLst>
              <a:ext uri="{FF2B5EF4-FFF2-40B4-BE49-F238E27FC236}">
                <a16:creationId xmlns:a16="http://schemas.microsoft.com/office/drawing/2014/main" id="{6AA99E3D-B8B8-40A3-91EC-C5171530AD6F}"/>
              </a:ext>
            </a:extLst>
          </p:cNvPr>
          <p:cNvPicPr>
            <a:picLocks noChangeAspect="1"/>
          </p:cNvPicPr>
          <p:nvPr/>
        </p:nvPicPr>
        <p:blipFill rotWithShape="1">
          <a:blip r:embed="rId6"/>
          <a:srcRect l="61024" t="45799" r="13079" b="26321"/>
          <a:stretch/>
        </p:blipFill>
        <p:spPr>
          <a:xfrm>
            <a:off x="4989132" y="4724592"/>
            <a:ext cx="2368039" cy="1433960"/>
          </a:xfrm>
          <a:prstGeom prst="rect">
            <a:avLst/>
          </a:prstGeom>
        </p:spPr>
      </p:pic>
    </p:spTree>
    <p:extLst>
      <p:ext uri="{BB962C8B-B14F-4D97-AF65-F5344CB8AC3E}">
        <p14:creationId xmlns:p14="http://schemas.microsoft.com/office/powerpoint/2010/main" val="15027293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0545-0717-4E52-99FF-D97008B8A415}"/>
              </a:ext>
            </a:extLst>
          </p:cNvPr>
          <p:cNvSpPr>
            <a:spLocks noGrp="1"/>
          </p:cNvSpPr>
          <p:nvPr>
            <p:ph type="title"/>
          </p:nvPr>
        </p:nvSpPr>
        <p:spPr/>
        <p:txBody>
          <a:bodyPr/>
          <a:lstStyle/>
          <a:p>
            <a:r>
              <a:rPr lang="en-IN" dirty="0"/>
              <a:t>Attributing Error to One Part</a:t>
            </a:r>
          </a:p>
        </p:txBody>
      </p:sp>
      <p:pic>
        <p:nvPicPr>
          <p:cNvPr id="7" name="Content Placeholder 6">
            <a:extLst>
              <a:ext uri="{FF2B5EF4-FFF2-40B4-BE49-F238E27FC236}">
                <a16:creationId xmlns:a16="http://schemas.microsoft.com/office/drawing/2014/main" id="{8B634F31-A264-4685-8BDC-EE37570DE17B}"/>
              </a:ext>
            </a:extLst>
          </p:cNvPr>
          <p:cNvPicPr>
            <a:picLocks noGrp="1" noChangeAspect="1"/>
          </p:cNvPicPr>
          <p:nvPr>
            <p:ph idx="1"/>
          </p:nvPr>
        </p:nvPicPr>
        <p:blipFill rotWithShape="1">
          <a:blip r:embed="rId3"/>
          <a:srcRect l="57621" t="39373" r="2825" b="15424"/>
          <a:stretch/>
        </p:blipFill>
        <p:spPr>
          <a:xfrm>
            <a:off x="421050" y="1777959"/>
            <a:ext cx="3646893" cy="2344431"/>
          </a:xfrm>
          <a:prstGeom prst="rect">
            <a:avLst/>
          </a:prstGeom>
        </p:spPr>
      </p:pic>
      <p:pic>
        <p:nvPicPr>
          <p:cNvPr id="9" name="Picture 8">
            <a:extLst>
              <a:ext uri="{FF2B5EF4-FFF2-40B4-BE49-F238E27FC236}">
                <a16:creationId xmlns:a16="http://schemas.microsoft.com/office/drawing/2014/main" id="{EC6B83F0-31DE-4DE1-B4B3-A3781711BEFF}"/>
              </a:ext>
            </a:extLst>
          </p:cNvPr>
          <p:cNvPicPr>
            <a:picLocks noChangeAspect="1"/>
          </p:cNvPicPr>
          <p:nvPr/>
        </p:nvPicPr>
        <p:blipFill rotWithShape="1">
          <a:blip r:embed="rId4"/>
          <a:srcRect l="72050" t="31800" r="17713" b="52800"/>
          <a:stretch/>
        </p:blipFill>
        <p:spPr>
          <a:xfrm>
            <a:off x="5724128" y="2492896"/>
            <a:ext cx="1152128" cy="974878"/>
          </a:xfrm>
          <a:prstGeom prst="rect">
            <a:avLst/>
          </a:prstGeom>
        </p:spPr>
      </p:pic>
      <p:pic>
        <p:nvPicPr>
          <p:cNvPr id="10" name="Picture 9">
            <a:extLst>
              <a:ext uri="{FF2B5EF4-FFF2-40B4-BE49-F238E27FC236}">
                <a16:creationId xmlns:a16="http://schemas.microsoft.com/office/drawing/2014/main" id="{D12ABAB6-BCE4-4320-88A0-215E6BC03A9A}"/>
              </a:ext>
            </a:extLst>
          </p:cNvPr>
          <p:cNvPicPr>
            <a:picLocks noChangeAspect="1"/>
          </p:cNvPicPr>
          <p:nvPr/>
        </p:nvPicPr>
        <p:blipFill rotWithShape="1">
          <a:blip r:embed="rId5"/>
          <a:srcRect l="55912" t="13601" r="6288" b="43000"/>
          <a:stretch/>
        </p:blipFill>
        <p:spPr>
          <a:xfrm>
            <a:off x="439488" y="4288766"/>
            <a:ext cx="3484440" cy="2250368"/>
          </a:xfrm>
          <a:prstGeom prst="rect">
            <a:avLst/>
          </a:prstGeom>
        </p:spPr>
      </p:pic>
      <p:sp>
        <p:nvSpPr>
          <p:cNvPr id="11" name="TextBox 10">
            <a:extLst>
              <a:ext uri="{FF2B5EF4-FFF2-40B4-BE49-F238E27FC236}">
                <a16:creationId xmlns:a16="http://schemas.microsoft.com/office/drawing/2014/main" id="{1915D4C9-D5EB-424F-89F9-FE0872706CFB}"/>
              </a:ext>
            </a:extLst>
          </p:cNvPr>
          <p:cNvSpPr txBox="1"/>
          <p:nvPr/>
        </p:nvSpPr>
        <p:spPr>
          <a:xfrm>
            <a:off x="4572000" y="3645024"/>
            <a:ext cx="4248472" cy="1200329"/>
          </a:xfrm>
          <a:prstGeom prst="rect">
            <a:avLst/>
          </a:prstGeom>
          <a:noFill/>
        </p:spPr>
        <p:txBody>
          <a:bodyPr wrap="square" rtlCol="0">
            <a:spAutoFit/>
          </a:bodyPr>
          <a:lstStyle/>
          <a:p>
            <a:pPr marL="285750" indent="-285750">
              <a:buFont typeface="Arial" panose="020B0604020202020204" pitchFamily="34" charset="0"/>
              <a:buChar char="•"/>
            </a:pPr>
            <a:r>
              <a:rPr lang="en-IN" dirty="0"/>
              <a:t>Replace the detector with a hand made bounding box</a:t>
            </a:r>
          </a:p>
          <a:p>
            <a:pPr marL="285750" indent="-285750">
              <a:buFont typeface="Arial" panose="020B0604020202020204" pitchFamily="34" charset="0"/>
              <a:buChar char="•"/>
            </a:pPr>
            <a:r>
              <a:rPr lang="en-IN" dirty="0"/>
              <a:t>Run the classifier again</a:t>
            </a:r>
          </a:p>
          <a:p>
            <a:endParaRPr lang="en-IN" dirty="0"/>
          </a:p>
        </p:txBody>
      </p:sp>
    </p:spTree>
    <p:extLst>
      <p:ext uri="{BB962C8B-B14F-4D97-AF65-F5344CB8AC3E}">
        <p14:creationId xmlns:p14="http://schemas.microsoft.com/office/powerpoint/2010/main" val="41435848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C1E9-9894-4BCA-AD87-718B9FADC59B}"/>
              </a:ext>
            </a:extLst>
          </p:cNvPr>
          <p:cNvSpPr>
            <a:spLocks noGrp="1"/>
          </p:cNvSpPr>
          <p:nvPr>
            <p:ph type="title"/>
          </p:nvPr>
        </p:nvSpPr>
        <p:spPr/>
        <p:txBody>
          <a:bodyPr>
            <a:normAutofit fontScale="90000"/>
          </a:bodyPr>
          <a:lstStyle/>
          <a:p>
            <a:r>
              <a:rPr lang="en-IN" dirty="0"/>
              <a:t>General Case of Error Attribution</a:t>
            </a:r>
          </a:p>
        </p:txBody>
      </p:sp>
      <p:sp>
        <p:nvSpPr>
          <p:cNvPr id="3" name="Content Placeholder 2">
            <a:extLst>
              <a:ext uri="{FF2B5EF4-FFF2-40B4-BE49-F238E27FC236}">
                <a16:creationId xmlns:a16="http://schemas.microsoft.com/office/drawing/2014/main" id="{2E2D95BD-CE3C-4A03-ABB3-F74B2B041127}"/>
              </a:ext>
            </a:extLst>
          </p:cNvPr>
          <p:cNvSpPr>
            <a:spLocks noGrp="1"/>
          </p:cNvSpPr>
          <p:nvPr>
            <p:ph idx="1"/>
          </p:nvPr>
        </p:nvSpPr>
        <p:spPr/>
        <p:txBody>
          <a:bodyPr/>
          <a:lstStyle/>
          <a:p>
            <a:r>
              <a:rPr lang="en-IN" dirty="0"/>
              <a:t>A </a:t>
            </a:r>
            <a:r>
              <a:rPr lang="en-IN" dirty="0">
                <a:sym typeface="Wingdings" panose="05000000000000000000" pitchFamily="2" charset="2"/>
              </a:rPr>
              <a:t> B  C output</a:t>
            </a:r>
          </a:p>
          <a:p>
            <a:r>
              <a:rPr lang="en-IN" dirty="0"/>
              <a:t>FF</a:t>
            </a:r>
          </a:p>
        </p:txBody>
      </p:sp>
      <p:pic>
        <p:nvPicPr>
          <p:cNvPr id="4" name="Picture 3">
            <a:extLst>
              <a:ext uri="{FF2B5EF4-FFF2-40B4-BE49-F238E27FC236}">
                <a16:creationId xmlns:a16="http://schemas.microsoft.com/office/drawing/2014/main" id="{9B2BC1D0-A69D-44E4-8851-BCBAC508393E}"/>
              </a:ext>
            </a:extLst>
          </p:cNvPr>
          <p:cNvPicPr>
            <a:picLocks noChangeAspect="1"/>
          </p:cNvPicPr>
          <p:nvPr/>
        </p:nvPicPr>
        <p:blipFill rotWithShape="1">
          <a:blip r:embed="rId2"/>
          <a:srcRect l="20285" t="33201" r="11204" b="34601"/>
          <a:stretch/>
        </p:blipFill>
        <p:spPr>
          <a:xfrm>
            <a:off x="611560" y="2348880"/>
            <a:ext cx="6264696" cy="1656184"/>
          </a:xfrm>
          <a:prstGeom prst="rect">
            <a:avLst/>
          </a:prstGeom>
        </p:spPr>
      </p:pic>
      <p:sp>
        <p:nvSpPr>
          <p:cNvPr id="5" name="TextBox 4">
            <a:extLst>
              <a:ext uri="{FF2B5EF4-FFF2-40B4-BE49-F238E27FC236}">
                <a16:creationId xmlns:a16="http://schemas.microsoft.com/office/drawing/2014/main" id="{90156856-ACF7-4607-BCD8-A57CE879B621}"/>
              </a:ext>
            </a:extLst>
          </p:cNvPr>
          <p:cNvSpPr txBox="1"/>
          <p:nvPr/>
        </p:nvSpPr>
        <p:spPr>
          <a:xfrm>
            <a:off x="757808" y="3978097"/>
            <a:ext cx="7787208" cy="1938992"/>
          </a:xfrm>
          <a:prstGeom prst="rect">
            <a:avLst/>
          </a:prstGeom>
          <a:noFill/>
        </p:spPr>
        <p:txBody>
          <a:bodyPr wrap="square" rtlCol="0">
            <a:spAutoFit/>
          </a:bodyPr>
          <a:lstStyle/>
          <a:p>
            <a:pPr marL="285750" indent="-285750">
              <a:buFont typeface="Arial" panose="020B0604020202020204" pitchFamily="34" charset="0"/>
              <a:buChar char="•"/>
            </a:pPr>
            <a:r>
              <a:rPr lang="en-IN" sz="2400" dirty="0"/>
              <a:t>DAG ordering of the steps in ML pipeline</a:t>
            </a:r>
          </a:p>
          <a:p>
            <a:r>
              <a:rPr lang="en-US" sz="2400" dirty="0">
                <a:solidFill>
                  <a:srgbClr val="C00000"/>
                </a:solidFill>
              </a:rPr>
              <a:t>Informal Analysis</a:t>
            </a:r>
          </a:p>
          <a:p>
            <a:r>
              <a:rPr lang="en-US" sz="2400" dirty="0"/>
              <a:t>How far is the performance of each component from human-level</a:t>
            </a:r>
          </a:p>
          <a:p>
            <a:pPr lvl="1"/>
            <a:endParaRPr lang="en-IN" sz="2400" dirty="0"/>
          </a:p>
        </p:txBody>
      </p:sp>
    </p:spTree>
    <p:extLst>
      <p:ext uri="{BB962C8B-B14F-4D97-AF65-F5344CB8AC3E}">
        <p14:creationId xmlns:p14="http://schemas.microsoft.com/office/powerpoint/2010/main" val="28799686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DB97-5F3C-4717-BE60-527551E384BB}"/>
              </a:ext>
            </a:extLst>
          </p:cNvPr>
          <p:cNvSpPr>
            <a:spLocks noGrp="1"/>
          </p:cNvSpPr>
          <p:nvPr>
            <p:ph type="title"/>
          </p:nvPr>
        </p:nvSpPr>
        <p:spPr/>
        <p:txBody>
          <a:bodyPr/>
          <a:lstStyle/>
          <a:p>
            <a:r>
              <a:rPr lang="en-IN" dirty="0"/>
              <a:t>Spotting a Flawed ML Pipeline</a:t>
            </a:r>
          </a:p>
        </p:txBody>
      </p:sp>
      <p:pic>
        <p:nvPicPr>
          <p:cNvPr id="8" name="Content Placeholder 7">
            <a:extLst>
              <a:ext uri="{FF2B5EF4-FFF2-40B4-BE49-F238E27FC236}">
                <a16:creationId xmlns:a16="http://schemas.microsoft.com/office/drawing/2014/main" id="{DDD22925-F042-4491-902C-5B0C6B806B42}"/>
              </a:ext>
            </a:extLst>
          </p:cNvPr>
          <p:cNvPicPr>
            <a:picLocks noGrp="1" noChangeAspect="1"/>
          </p:cNvPicPr>
          <p:nvPr>
            <p:ph idx="1"/>
          </p:nvPr>
        </p:nvPicPr>
        <p:blipFill rotWithShape="1">
          <a:blip r:embed="rId2"/>
          <a:srcRect l="10321" t="35673" r="14670" b="16753"/>
          <a:stretch/>
        </p:blipFill>
        <p:spPr>
          <a:xfrm>
            <a:off x="683568" y="4221088"/>
            <a:ext cx="5853336" cy="2088232"/>
          </a:xfrm>
          <a:prstGeom prst="rect">
            <a:avLst/>
          </a:prstGeom>
        </p:spPr>
      </p:pic>
      <p:pic>
        <p:nvPicPr>
          <p:cNvPr id="4" name="Picture 3">
            <a:extLst>
              <a:ext uri="{FF2B5EF4-FFF2-40B4-BE49-F238E27FC236}">
                <a16:creationId xmlns:a16="http://schemas.microsoft.com/office/drawing/2014/main" id="{5775C702-7A77-47DD-B288-D0C4790BA46E}"/>
              </a:ext>
            </a:extLst>
          </p:cNvPr>
          <p:cNvPicPr>
            <a:picLocks noChangeAspect="1"/>
          </p:cNvPicPr>
          <p:nvPr/>
        </p:nvPicPr>
        <p:blipFill rotWithShape="1">
          <a:blip r:embed="rId3"/>
          <a:srcRect l="20285" t="33201" r="11204" b="34601"/>
          <a:stretch/>
        </p:blipFill>
        <p:spPr>
          <a:xfrm>
            <a:off x="611560" y="2348880"/>
            <a:ext cx="6264696" cy="1656184"/>
          </a:xfrm>
          <a:prstGeom prst="rect">
            <a:avLst/>
          </a:prstGeom>
        </p:spPr>
      </p:pic>
      <p:sp>
        <p:nvSpPr>
          <p:cNvPr id="5" name="TextBox 4">
            <a:extLst>
              <a:ext uri="{FF2B5EF4-FFF2-40B4-BE49-F238E27FC236}">
                <a16:creationId xmlns:a16="http://schemas.microsoft.com/office/drawing/2014/main" id="{5835600D-C28B-4135-8B0C-12C8402C1E0C}"/>
              </a:ext>
            </a:extLst>
          </p:cNvPr>
          <p:cNvSpPr txBox="1"/>
          <p:nvPr/>
        </p:nvSpPr>
        <p:spPr>
          <a:xfrm>
            <a:off x="4114800" y="2959768"/>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85780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856984" cy="1143000"/>
          </a:xfrm>
        </p:spPr>
        <p:txBody>
          <a:bodyPr>
            <a:normAutofit fontScale="90000"/>
          </a:bodyPr>
          <a:lstStyle/>
          <a:p>
            <a:r>
              <a:rPr lang="en-US" dirty="0"/>
              <a:t>Convolutional Neural Network (CNN)</a:t>
            </a:r>
          </a:p>
        </p:txBody>
      </p:sp>
      <p:sp>
        <p:nvSpPr>
          <p:cNvPr id="3" name="Content Placeholder 2"/>
          <p:cNvSpPr>
            <a:spLocks noGrp="1"/>
          </p:cNvSpPr>
          <p:nvPr>
            <p:ph idx="1"/>
          </p:nvPr>
        </p:nvSpPr>
        <p:spPr>
          <a:xfrm>
            <a:off x="179512" y="1484784"/>
            <a:ext cx="8784976" cy="5373216"/>
          </a:xfrm>
        </p:spPr>
        <p:txBody>
          <a:bodyPr>
            <a:normAutofit/>
          </a:bodyPr>
          <a:lstStyle/>
          <a:p>
            <a:endParaRPr lang="en-US" sz="2000" dirty="0"/>
          </a:p>
          <a:p>
            <a:r>
              <a:rPr lang="en-US" sz="2000" dirty="0"/>
              <a:t>A CNN consists of a number of convolutional and subsampling layers optionally followed by fully connected layers.</a:t>
            </a:r>
          </a:p>
          <a:p>
            <a:r>
              <a:rPr lang="en-US" sz="2000" dirty="0"/>
              <a:t>The input to a convolutional layer is a m x m x r image where m is the height and width of the image and r is the number of channels.</a:t>
            </a:r>
          </a:p>
          <a:p>
            <a:r>
              <a:rPr lang="en-US" sz="2000" dirty="0"/>
              <a:t>Convolution is used to find the same feature in different places of an image</a:t>
            </a:r>
          </a:p>
          <a:p>
            <a:r>
              <a:rPr lang="en-US" sz="2000" dirty="0"/>
              <a:t>Convolution is conducted using learnable filters/kernels (that have small receptive fields) that are passed (convoluted) through the input data/image</a:t>
            </a:r>
          </a:p>
          <a:p>
            <a:r>
              <a:rPr lang="en-US" sz="2000" dirty="0"/>
              <a:t>Each filter moves sequentially across (convolved) the input data/image to make a 2-dimensional activation map based on each filter</a:t>
            </a:r>
          </a:p>
          <a:p>
            <a:r>
              <a:rPr lang="en-US" sz="2000" dirty="0"/>
              <a:t>Feature Maps are made from the activation maps of the filters</a:t>
            </a:r>
          </a:p>
        </p:txBody>
      </p:sp>
    </p:spTree>
    <p:extLst>
      <p:ext uri="{BB962C8B-B14F-4D97-AF65-F5344CB8AC3E}">
        <p14:creationId xmlns:p14="http://schemas.microsoft.com/office/powerpoint/2010/main" val="2785763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CNN Processing Characteristics</a:t>
            </a:r>
          </a:p>
        </p:txBody>
      </p:sp>
      <p:sp>
        <p:nvSpPr>
          <p:cNvPr id="3" name="Content Placeholder 2"/>
          <p:cNvSpPr>
            <a:spLocks noGrp="1"/>
          </p:cNvSpPr>
          <p:nvPr>
            <p:ph idx="1"/>
          </p:nvPr>
        </p:nvSpPr>
        <p:spPr/>
        <p:txBody>
          <a:bodyPr>
            <a:normAutofit/>
          </a:bodyPr>
          <a:lstStyle/>
          <a:p>
            <a:r>
              <a:rPr lang="en-US" sz="2400" dirty="0"/>
              <a:t>Convolution layer increases number of feature maps</a:t>
            </a:r>
          </a:p>
          <a:p>
            <a:r>
              <a:rPr lang="en-US" sz="2400" dirty="0"/>
              <a:t>LCN improves the optimization results and the image’s invariance</a:t>
            </a:r>
          </a:p>
          <a:p>
            <a:r>
              <a:rPr lang="en-US" sz="2400" dirty="0"/>
              <a:t>LCN can be used on the image after convolution and before pooling (subsampling) (i.e., characteristic of not changing after transformation or processing)</a:t>
            </a:r>
          </a:p>
          <a:p>
            <a:r>
              <a:rPr lang="en-US" sz="2400" dirty="0"/>
              <a:t>Pooling (subsampling) layer deceases  spatial resolution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869160"/>
            <a:ext cx="8064896" cy="1632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8051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fldl.stanford.edu/tutorial/images/Cnn_lay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522" y="692696"/>
            <a:ext cx="6901854" cy="52514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512" y="6093296"/>
            <a:ext cx="928903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A  full layer in a CNN consisting of convolutional and subsampling sublayers</a:t>
            </a:r>
          </a:p>
        </p:txBody>
      </p:sp>
    </p:spTree>
    <p:extLst>
      <p:ext uri="{BB962C8B-B14F-4D97-AF65-F5344CB8AC3E}">
        <p14:creationId xmlns:p14="http://schemas.microsoft.com/office/powerpoint/2010/main" val="32824357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CNN Characteristics</a:t>
            </a:r>
          </a:p>
        </p:txBody>
      </p:sp>
      <p:sp>
        <p:nvSpPr>
          <p:cNvPr id="3" name="Content Placeholder 2"/>
          <p:cNvSpPr>
            <a:spLocks noGrp="1"/>
          </p:cNvSpPr>
          <p:nvPr>
            <p:ph idx="1"/>
          </p:nvPr>
        </p:nvSpPr>
        <p:spPr>
          <a:xfrm>
            <a:off x="107504" y="1935480"/>
            <a:ext cx="8856984" cy="4389120"/>
          </a:xfrm>
        </p:spPr>
        <p:txBody>
          <a:bodyPr/>
          <a:lstStyle/>
          <a:p>
            <a:r>
              <a:rPr lang="en-US" dirty="0" err="1"/>
              <a:t>ReLU</a:t>
            </a:r>
            <a:r>
              <a:rPr lang="en-US" dirty="0"/>
              <a:t> (Rectified Linear Units) activation functions are often used</a:t>
            </a:r>
          </a:p>
          <a:p>
            <a:endParaRPr lang="en-US" dirty="0"/>
          </a:p>
          <a:p>
            <a:r>
              <a:rPr lang="en-US" dirty="0"/>
              <a:t>CNNs are used in image/video recognition, recommender systems, natural language processing, Chess, Go, etc.</a:t>
            </a:r>
          </a:p>
        </p:txBody>
      </p:sp>
    </p:spTree>
    <p:extLst>
      <p:ext uri="{BB962C8B-B14F-4D97-AF65-F5344CB8AC3E}">
        <p14:creationId xmlns:p14="http://schemas.microsoft.com/office/powerpoint/2010/main" val="26871247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4368"/>
            <a:ext cx="8856984" cy="2090496"/>
          </a:xfrm>
        </p:spPr>
        <p:txBody>
          <a:bodyPr>
            <a:normAutofit fontScale="90000"/>
          </a:bodyPr>
          <a:lstStyle/>
          <a:p>
            <a:br>
              <a:rPr lang="en-US" b="1" dirty="0"/>
            </a:br>
            <a:r>
              <a:rPr lang="en-US" b="1" dirty="0"/>
              <a:t>         </a:t>
            </a:r>
            <a:br>
              <a:rPr lang="en-US" b="1" dirty="0"/>
            </a:br>
            <a:br>
              <a:rPr lang="en-US" b="1" dirty="0"/>
            </a:br>
            <a:br>
              <a:rPr lang="en-US" b="1" dirty="0"/>
            </a:br>
            <a:r>
              <a:rPr lang="en-US" dirty="0"/>
              <a:t>Feature Extraction Using Convolution</a:t>
            </a:r>
            <a:br>
              <a:rPr lang="en-US" b="1" dirty="0"/>
            </a:br>
            <a:endParaRPr lang="en-US" dirty="0"/>
          </a:p>
        </p:txBody>
      </p:sp>
      <p:sp>
        <p:nvSpPr>
          <p:cNvPr id="3" name="Content Placeholder 2"/>
          <p:cNvSpPr>
            <a:spLocks noGrp="1"/>
          </p:cNvSpPr>
          <p:nvPr>
            <p:ph idx="1"/>
          </p:nvPr>
        </p:nvSpPr>
        <p:spPr>
          <a:xfrm>
            <a:off x="179512" y="1628800"/>
            <a:ext cx="8712968" cy="4695800"/>
          </a:xfrm>
        </p:spPr>
        <p:txBody>
          <a:bodyPr/>
          <a:lstStyle/>
          <a:p>
            <a:r>
              <a:rPr lang="en-US" dirty="0"/>
              <a:t>Natural images have the property of being ”‘stationary”’, meaning that the statistics of one part of the image are the same as any other part. </a:t>
            </a:r>
          </a:p>
          <a:p>
            <a:r>
              <a:rPr lang="en-US" dirty="0"/>
              <a:t>This suggests that the features that we learn at one part of the image can also be applied to other parts of the image, and we can use the same features at all locations.</a:t>
            </a:r>
          </a:p>
          <a:p>
            <a:r>
              <a:rPr lang="en-US" dirty="0"/>
              <a:t>More precisely, having learned features over small (say 8x8) patches sampled randomly from the larger image, we can then apply this learned 8x8 feature detector anywhere in the image</a:t>
            </a:r>
          </a:p>
        </p:txBody>
      </p:sp>
    </p:spTree>
    <p:extLst>
      <p:ext uri="{BB962C8B-B14F-4D97-AF65-F5344CB8AC3E}">
        <p14:creationId xmlns:p14="http://schemas.microsoft.com/office/powerpoint/2010/main" val="33177394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normAutofit/>
          </a:bodyPr>
          <a:lstStyle/>
          <a:p>
            <a:r>
              <a:rPr lang="en-US" sz="4500" dirty="0"/>
              <a:t>Example</a:t>
            </a:r>
          </a:p>
        </p:txBody>
      </p:sp>
      <p:sp>
        <p:nvSpPr>
          <p:cNvPr id="3" name="Content Placeholder 2"/>
          <p:cNvSpPr>
            <a:spLocks noGrp="1"/>
          </p:cNvSpPr>
          <p:nvPr>
            <p:ph idx="1"/>
          </p:nvPr>
        </p:nvSpPr>
        <p:spPr>
          <a:xfrm>
            <a:off x="179512" y="1628800"/>
            <a:ext cx="8784976" cy="4968552"/>
          </a:xfrm>
        </p:spPr>
        <p:txBody>
          <a:bodyPr>
            <a:normAutofit/>
          </a:bodyPr>
          <a:lstStyle/>
          <a:p>
            <a:r>
              <a:rPr lang="en-US" sz="2400" dirty="0"/>
              <a:t>To give a concrete example, suppose you have learned features on 8x8 patches sampled from a 96x96 image.</a:t>
            </a:r>
          </a:p>
          <a:p>
            <a:r>
              <a:rPr lang="en-US" sz="2400" dirty="0"/>
              <a:t>Suppose further this was done with an auto-encoder that has 100 hidden units. </a:t>
            </a:r>
          </a:p>
          <a:p>
            <a:r>
              <a:rPr lang="en-US" sz="2400" dirty="0"/>
              <a:t>To get the convolved features, for every 8x8 region of the 96x96 image, that is, the 8x8 regions starting at (1,1),(1,2),…(89,89) (1,1),(1,2),…(89,89), you would extract the 8x8 patch, and run it through your trained sparse auto-encoder to get the feature activations. </a:t>
            </a:r>
          </a:p>
          <a:p>
            <a:r>
              <a:rPr lang="en-US" sz="2400" dirty="0"/>
              <a:t>This would result in 100 sets 89x89 convolved features. </a:t>
            </a:r>
          </a:p>
        </p:txBody>
      </p:sp>
    </p:spTree>
    <p:extLst>
      <p:ext uri="{BB962C8B-B14F-4D97-AF65-F5344CB8AC3E}">
        <p14:creationId xmlns:p14="http://schemas.microsoft.com/office/powerpoint/2010/main" val="714423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FBFB-051C-4851-8086-F4DE0BBDF6E9}"/>
              </a:ext>
            </a:extLst>
          </p:cNvPr>
          <p:cNvSpPr>
            <a:spLocks noGrp="1"/>
          </p:cNvSpPr>
          <p:nvPr>
            <p:ph type="title"/>
          </p:nvPr>
        </p:nvSpPr>
        <p:spPr/>
        <p:txBody>
          <a:bodyPr>
            <a:normAutofit fontScale="90000"/>
          </a:bodyPr>
          <a:lstStyle/>
          <a:p>
            <a:r>
              <a:rPr lang="en-IN" dirty="0"/>
              <a:t>2018: Machine Learning Recognized </a:t>
            </a:r>
            <a:br>
              <a:rPr lang="en-IN" dirty="0"/>
            </a:br>
            <a:r>
              <a:rPr lang="en-IN" sz="3000" dirty="0"/>
              <a:t>ACM Turing Award Conferred on Pioneers in ML/DL</a:t>
            </a:r>
            <a:br>
              <a:rPr lang="en-IN" dirty="0"/>
            </a:br>
            <a:r>
              <a:rPr lang="en-US" b="1" i="0" dirty="0" err="1">
                <a:solidFill>
                  <a:srgbClr val="222222"/>
                </a:solidFill>
                <a:effectLst/>
                <a:latin typeface="Verdana" panose="020B0604030504040204" pitchFamily="34" charset="0"/>
              </a:rPr>
              <a:t>Yoshua</a:t>
            </a:r>
            <a:r>
              <a:rPr lang="en-US" b="1" i="0" dirty="0">
                <a:solidFill>
                  <a:srgbClr val="222222"/>
                </a:solidFill>
                <a:effectLst/>
                <a:latin typeface="Verdana" panose="020B0604030504040204" pitchFamily="34" charset="0"/>
              </a:rPr>
              <a:t> </a:t>
            </a:r>
            <a:r>
              <a:rPr lang="en-US" b="1" i="0" dirty="0" err="1">
                <a:solidFill>
                  <a:srgbClr val="222222"/>
                </a:solidFill>
                <a:effectLst/>
                <a:latin typeface="Verdana" panose="020B0604030504040204" pitchFamily="34" charset="0"/>
              </a:rPr>
              <a:t>Bengio</a:t>
            </a:r>
            <a:r>
              <a:rPr lang="en-US" b="1" i="0" dirty="0">
                <a:solidFill>
                  <a:srgbClr val="222222"/>
                </a:solidFill>
                <a:effectLst/>
                <a:latin typeface="Verdana" panose="020B0604030504040204" pitchFamily="34" charset="0"/>
              </a:rPr>
              <a:t>:</a:t>
            </a:r>
            <a:r>
              <a:rPr lang="en-US" b="0" i="0" dirty="0">
                <a:solidFill>
                  <a:srgbClr val="222222"/>
                </a:solidFill>
                <a:effectLst/>
                <a:latin typeface="Verdana" panose="020B0604030504040204" pitchFamily="34" charset="0"/>
              </a:rPr>
              <a:t> University of Montreal</a:t>
            </a:r>
            <a:endParaRPr lang="en-IN" dirty="0"/>
          </a:p>
        </p:txBody>
      </p:sp>
      <p:pic>
        <p:nvPicPr>
          <p:cNvPr id="4" name="Content Placeholder 3">
            <a:extLst>
              <a:ext uri="{FF2B5EF4-FFF2-40B4-BE49-F238E27FC236}">
                <a16:creationId xmlns:a16="http://schemas.microsoft.com/office/drawing/2014/main" id="{71B82B6C-1C61-4273-87BC-5474B8D4D358}"/>
              </a:ext>
            </a:extLst>
          </p:cNvPr>
          <p:cNvPicPr>
            <a:picLocks noGrp="1" noChangeAspect="1"/>
          </p:cNvPicPr>
          <p:nvPr>
            <p:ph idx="1"/>
          </p:nvPr>
        </p:nvPicPr>
        <p:blipFill>
          <a:blip r:embed="rId2"/>
          <a:stretch>
            <a:fillRect/>
          </a:stretch>
        </p:blipFill>
        <p:spPr>
          <a:xfrm>
            <a:off x="3121554" y="2226469"/>
            <a:ext cx="2900892" cy="3263504"/>
          </a:xfrm>
          <a:prstGeom prst="rect">
            <a:avLst/>
          </a:prstGeom>
        </p:spPr>
      </p:pic>
    </p:spTree>
    <p:extLst>
      <p:ext uri="{BB962C8B-B14F-4D97-AF65-F5344CB8AC3E}">
        <p14:creationId xmlns:p14="http://schemas.microsoft.com/office/powerpoint/2010/main" val="12666478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731" y="989713"/>
            <a:ext cx="7005637" cy="4743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36918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normAutofit fontScale="90000"/>
          </a:bodyPr>
          <a:lstStyle/>
          <a:p>
            <a:r>
              <a:rPr lang="en-US" dirty="0"/>
              <a:t>RNN (Recurrent Neural Network)</a:t>
            </a:r>
          </a:p>
        </p:txBody>
      </p:sp>
      <p:sp>
        <p:nvSpPr>
          <p:cNvPr id="3" name="Content Placeholder 2"/>
          <p:cNvSpPr>
            <a:spLocks noGrp="1"/>
          </p:cNvSpPr>
          <p:nvPr>
            <p:ph idx="1"/>
          </p:nvPr>
        </p:nvSpPr>
        <p:spPr>
          <a:xfrm>
            <a:off x="179512" y="1700808"/>
            <a:ext cx="8964488" cy="4623792"/>
          </a:xfrm>
        </p:spPr>
        <p:txBody>
          <a:bodyPr>
            <a:normAutofit lnSpcReduction="10000"/>
          </a:bodyPr>
          <a:lstStyle/>
          <a:p>
            <a:r>
              <a:rPr lang="en-US" dirty="0"/>
              <a:t>It is a Neural Network that uses directed cyclic connections between neurons.</a:t>
            </a:r>
          </a:p>
          <a:p>
            <a:r>
              <a:rPr lang="en-US" dirty="0"/>
              <a:t>Directed cyclic connections create internal states with dynamic temporal characteristics</a:t>
            </a:r>
          </a:p>
          <a:p>
            <a:r>
              <a:rPr lang="en-US" dirty="0"/>
              <a:t>Internal memory is used to process arbitrary input data sequences</a:t>
            </a:r>
          </a:p>
          <a:p>
            <a:r>
              <a:rPr lang="en-US" dirty="0"/>
              <a:t>Sequence Modeling is used for data sequence Classification &amp; Clustering</a:t>
            </a:r>
          </a:p>
          <a:p>
            <a:r>
              <a:rPr lang="en-US" dirty="0"/>
              <a:t>Sequence Modeling structure based on S2S (Sequence to Sequence) Learning</a:t>
            </a:r>
          </a:p>
          <a:p>
            <a:pPr lvl="1"/>
            <a:r>
              <a:rPr lang="en-US" i="1" dirty="0"/>
              <a:t>N </a:t>
            </a:r>
            <a:r>
              <a:rPr lang="en-US" dirty="0"/>
              <a:t>inputs are transformed into </a:t>
            </a:r>
            <a:r>
              <a:rPr lang="en-US" i="1" dirty="0"/>
              <a:t>M </a:t>
            </a:r>
            <a:r>
              <a:rPr lang="en-US" dirty="0"/>
              <a:t>outputs</a:t>
            </a:r>
          </a:p>
          <a:p>
            <a:endParaRPr lang="en-US" dirty="0"/>
          </a:p>
        </p:txBody>
      </p:sp>
    </p:spTree>
    <p:extLst>
      <p:ext uri="{BB962C8B-B14F-4D97-AF65-F5344CB8AC3E}">
        <p14:creationId xmlns:p14="http://schemas.microsoft.com/office/powerpoint/2010/main" val="1278318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and Backward RNN</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709" y="2007595"/>
            <a:ext cx="4871331" cy="2573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3789040"/>
            <a:ext cx="4559650"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1560" y="4437112"/>
            <a:ext cx="3240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Forward RNN</a:t>
            </a:r>
          </a:p>
        </p:txBody>
      </p:sp>
      <p:sp>
        <p:nvSpPr>
          <p:cNvPr id="7" name="TextBox 6"/>
          <p:cNvSpPr txBox="1"/>
          <p:nvPr/>
        </p:nvSpPr>
        <p:spPr>
          <a:xfrm>
            <a:off x="4788024" y="6412488"/>
            <a:ext cx="3240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Backward RNN</a:t>
            </a:r>
          </a:p>
        </p:txBody>
      </p:sp>
    </p:spTree>
    <p:extLst>
      <p:ext uri="{BB962C8B-B14F-4D97-AF65-F5344CB8AC3E}">
        <p14:creationId xmlns:p14="http://schemas.microsoft.com/office/powerpoint/2010/main" val="11359187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773832"/>
            <a:ext cx="8579296" cy="1143000"/>
          </a:xfrm>
        </p:spPr>
        <p:txBody>
          <a:bodyPr>
            <a:noAutofit/>
          </a:bodyPr>
          <a:lstStyle/>
          <a:p>
            <a:r>
              <a:rPr lang="en-US" sz="3600" dirty="0"/>
              <a:t>Project 1:Classification of two sets of clusters of data</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925355"/>
            <a:ext cx="7192583" cy="488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8769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3"/>
            <a:ext cx="9146593" cy="4828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19451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2</a:t>
            </a:r>
          </a:p>
        </p:txBody>
      </p:sp>
      <p:sp>
        <p:nvSpPr>
          <p:cNvPr id="3" name="Content Placeholder 2"/>
          <p:cNvSpPr>
            <a:spLocks noGrp="1"/>
          </p:cNvSpPr>
          <p:nvPr>
            <p:ph idx="1"/>
          </p:nvPr>
        </p:nvSpPr>
        <p:spPr/>
        <p:txBody>
          <a:bodyPr/>
          <a:lstStyle/>
          <a:p>
            <a:endParaRPr lang="en-US" dirty="0"/>
          </a:p>
          <a:p>
            <a:r>
              <a:rPr lang="en-US" dirty="0"/>
              <a:t>Classification of two Data sets</a:t>
            </a:r>
          </a:p>
          <a:p>
            <a:r>
              <a:rPr lang="en-US" dirty="0"/>
              <a:t>Orange data surrounds the blue data in a circular shape </a:t>
            </a:r>
          </a:p>
        </p:txBody>
      </p:sp>
    </p:spTree>
    <p:extLst>
      <p:ext uri="{BB962C8B-B14F-4D97-AF65-F5344CB8AC3E}">
        <p14:creationId xmlns:p14="http://schemas.microsoft.com/office/powerpoint/2010/main" val="18418256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0694"/>
            <a:ext cx="9144000" cy="4911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876256" y="1916832"/>
            <a:ext cx="2267744" cy="3168352"/>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508104" y="4293096"/>
            <a:ext cx="1368152" cy="79208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87824" y="4797152"/>
            <a:ext cx="324036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Classification fails !!</a:t>
            </a:r>
          </a:p>
          <a:p>
            <a:pPr marL="285750" indent="-285750">
              <a:buFont typeface="Arial" panose="020B0604020202020204" pitchFamily="34" charset="0"/>
              <a:buChar char="•"/>
            </a:pPr>
            <a:r>
              <a:rPr lang="en-US" sz="1600" dirty="0"/>
              <a:t>Output results of Test Loss 0.419 and Training Loss 0.380 show that the classification has failed</a:t>
            </a:r>
          </a:p>
        </p:txBody>
      </p:sp>
    </p:spTree>
    <p:extLst>
      <p:ext uri="{BB962C8B-B14F-4D97-AF65-F5344CB8AC3E}">
        <p14:creationId xmlns:p14="http://schemas.microsoft.com/office/powerpoint/2010/main" val="28750655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842118"/>
            <a:ext cx="9068612" cy="491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59832" y="4395714"/>
            <a:ext cx="396044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One line is not sufficient as a solution -Multiple neurons in the hidden layer are needed</a:t>
            </a:r>
          </a:p>
          <a:p>
            <a:pPr marL="285750" indent="-285750">
              <a:buFont typeface="Arial" panose="020B0604020202020204" pitchFamily="34" charset="0"/>
              <a:buChar char="•"/>
            </a:pPr>
            <a:r>
              <a:rPr lang="en-US" sz="1400" dirty="0"/>
              <a:t>With two neurons, the performance improves </a:t>
            </a:r>
          </a:p>
          <a:p>
            <a:pPr lvl="1"/>
            <a:r>
              <a:rPr lang="en-US" sz="1400" dirty="0"/>
              <a:t>Test Loss 0.419 -&gt; 0.228 </a:t>
            </a:r>
          </a:p>
          <a:p>
            <a:pPr lvl="1"/>
            <a:r>
              <a:rPr lang="en-US" sz="1400" dirty="0"/>
              <a:t>Training Loss 0.380 -&gt; 0.220 </a:t>
            </a:r>
          </a:p>
          <a:p>
            <a:pPr lvl="1"/>
            <a:r>
              <a:rPr lang="en-US" sz="1400" dirty="0"/>
              <a:t>But still the classification fails</a:t>
            </a:r>
          </a:p>
          <a:p>
            <a:endParaRPr lang="en-US" sz="1400" dirty="0"/>
          </a:p>
        </p:txBody>
      </p:sp>
      <p:sp>
        <p:nvSpPr>
          <p:cNvPr id="7" name="Rectangle 6"/>
          <p:cNvSpPr/>
          <p:nvPr/>
        </p:nvSpPr>
        <p:spPr>
          <a:xfrm>
            <a:off x="6876256" y="1916832"/>
            <a:ext cx="2267744" cy="2952328"/>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508104" y="3603626"/>
            <a:ext cx="1368152" cy="79208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7351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02" y="1124744"/>
            <a:ext cx="9017102" cy="481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59832" y="4780309"/>
            <a:ext cx="396044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With three neurons, the performance improves </a:t>
            </a:r>
          </a:p>
          <a:p>
            <a:pPr lvl="1"/>
            <a:r>
              <a:rPr lang="en-US" sz="1400" dirty="0"/>
              <a:t>Test Loss 0.419 -&gt; 0.228 -&gt; 0.005</a:t>
            </a:r>
          </a:p>
          <a:p>
            <a:pPr lvl="1"/>
            <a:r>
              <a:rPr lang="en-US" sz="1400" dirty="0"/>
              <a:t>Training Loss 0.380 -&gt; 0.220 -&gt; 0.004 </a:t>
            </a:r>
          </a:p>
          <a:p>
            <a:pPr marL="285750" indent="-285750">
              <a:buFont typeface="Arial" panose="020B0604020202020204" pitchFamily="34" charset="0"/>
              <a:buChar char="•"/>
            </a:pPr>
            <a:r>
              <a:rPr lang="en-US" sz="1400" dirty="0"/>
              <a:t>Classification succeeds</a:t>
            </a:r>
          </a:p>
          <a:p>
            <a:endParaRPr lang="en-US" sz="1400" dirty="0"/>
          </a:p>
        </p:txBody>
      </p:sp>
      <p:sp>
        <p:nvSpPr>
          <p:cNvPr id="7" name="Rectangle 6"/>
          <p:cNvSpPr/>
          <p:nvPr/>
        </p:nvSpPr>
        <p:spPr>
          <a:xfrm>
            <a:off x="6876256" y="1916832"/>
            <a:ext cx="2267744" cy="2952328"/>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508104" y="3603626"/>
            <a:ext cx="1368152" cy="1176683"/>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9723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2087880"/>
            <a:ext cx="8229600" cy="438912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 y="1628800"/>
            <a:ext cx="9144000" cy="486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51520" y="1052736"/>
            <a:ext cx="1336456" cy="461665"/>
          </a:xfrm>
          <a:prstGeom prst="rect">
            <a:avLst/>
          </a:prstGeom>
        </p:spPr>
        <p:txBody>
          <a:bodyPr wrap="none">
            <a:spAutoFit/>
          </a:bodyPr>
          <a:lstStyle/>
          <a:p>
            <a:r>
              <a:rPr lang="en-US" sz="2400" dirty="0"/>
              <a:t>Project 3</a:t>
            </a:r>
          </a:p>
        </p:txBody>
      </p:sp>
    </p:spTree>
    <p:extLst>
      <p:ext uri="{BB962C8B-B14F-4D97-AF65-F5344CB8AC3E}">
        <p14:creationId xmlns:p14="http://schemas.microsoft.com/office/powerpoint/2010/main" val="1248201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4FBF-6F85-4D73-AAD8-117C13B92C62}"/>
              </a:ext>
            </a:extLst>
          </p:cNvPr>
          <p:cNvSpPr>
            <a:spLocks noGrp="1"/>
          </p:cNvSpPr>
          <p:nvPr>
            <p:ph type="title"/>
          </p:nvPr>
        </p:nvSpPr>
        <p:spPr/>
        <p:txBody>
          <a:bodyPr>
            <a:normAutofit fontScale="90000"/>
          </a:bodyPr>
          <a:lstStyle/>
          <a:p>
            <a:r>
              <a:rPr lang="en-IN" b="1" i="0" dirty="0">
                <a:solidFill>
                  <a:srgbClr val="222222"/>
                </a:solidFill>
                <a:effectLst/>
                <a:latin typeface="Verdana" panose="020B0604030504040204" pitchFamily="34" charset="0"/>
              </a:rPr>
              <a:t>Geoffrey Hinton: </a:t>
            </a:r>
            <a:r>
              <a:rPr lang="en-IN" b="0" i="0" dirty="0">
                <a:solidFill>
                  <a:srgbClr val="222222"/>
                </a:solidFill>
                <a:effectLst/>
                <a:latin typeface="Verdana" panose="020B0604030504040204" pitchFamily="34" charset="0"/>
              </a:rPr>
              <a:t>Univ. of Toronto</a:t>
            </a:r>
            <a:endParaRPr lang="en-IN" dirty="0"/>
          </a:p>
        </p:txBody>
      </p:sp>
      <p:pic>
        <p:nvPicPr>
          <p:cNvPr id="4" name="Content Placeholder 3">
            <a:extLst>
              <a:ext uri="{FF2B5EF4-FFF2-40B4-BE49-F238E27FC236}">
                <a16:creationId xmlns:a16="http://schemas.microsoft.com/office/drawing/2014/main" id="{D246A3EE-C520-4388-8C49-53365137CC8A}"/>
              </a:ext>
            </a:extLst>
          </p:cNvPr>
          <p:cNvPicPr>
            <a:picLocks noGrp="1" noChangeAspect="1"/>
          </p:cNvPicPr>
          <p:nvPr>
            <p:ph idx="1"/>
          </p:nvPr>
        </p:nvPicPr>
        <p:blipFill>
          <a:blip r:embed="rId2"/>
          <a:stretch>
            <a:fillRect/>
          </a:stretch>
        </p:blipFill>
        <p:spPr>
          <a:xfrm>
            <a:off x="3166372" y="2226469"/>
            <a:ext cx="2811257" cy="3263504"/>
          </a:xfrm>
          <a:prstGeom prst="rect">
            <a:avLst/>
          </a:prstGeom>
        </p:spPr>
      </p:pic>
    </p:spTree>
    <p:extLst>
      <p:ext uri="{BB962C8B-B14F-4D97-AF65-F5344CB8AC3E}">
        <p14:creationId xmlns:p14="http://schemas.microsoft.com/office/powerpoint/2010/main" val="18550287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Project 4</a:t>
            </a:r>
          </a:p>
          <a:p>
            <a:endParaRPr lang="en-US" dirty="0"/>
          </a:p>
          <a:p>
            <a:r>
              <a:rPr lang="en-US" dirty="0"/>
              <a:t>Classify swirled structure of orange and blue data </a:t>
            </a:r>
          </a:p>
        </p:txBody>
      </p:sp>
    </p:spTree>
    <p:extLst>
      <p:ext uri="{BB962C8B-B14F-4D97-AF65-F5344CB8AC3E}">
        <p14:creationId xmlns:p14="http://schemas.microsoft.com/office/powerpoint/2010/main" val="37147074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52736"/>
            <a:ext cx="9127491" cy="4823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39752" y="5877272"/>
            <a:ext cx="4464496" cy="923330"/>
          </a:xfrm>
          <a:prstGeom prst="rect">
            <a:avLst/>
          </a:prstGeom>
          <a:noFill/>
        </p:spPr>
        <p:txBody>
          <a:bodyPr wrap="square" rtlCol="0">
            <a:spAutoFit/>
          </a:bodyPr>
          <a:lstStyle/>
          <a:p>
            <a:r>
              <a:rPr lang="en-US" dirty="0"/>
              <a:t>Classification fails even if we add number of neurons. Thus, now we will have to add hidden layers. </a:t>
            </a:r>
          </a:p>
        </p:txBody>
      </p:sp>
    </p:spTree>
    <p:extLst>
      <p:ext uri="{BB962C8B-B14F-4D97-AF65-F5344CB8AC3E}">
        <p14:creationId xmlns:p14="http://schemas.microsoft.com/office/powerpoint/2010/main" val="2008779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3"/>
            <a:ext cx="9146593" cy="4828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68546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6" y="1052736"/>
            <a:ext cx="8958450"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29095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6" y="1268760"/>
            <a:ext cx="8936670" cy="4892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92321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05BA-62A6-4A51-B849-CEE8672B0228}"/>
              </a:ext>
            </a:extLst>
          </p:cNvPr>
          <p:cNvSpPr>
            <a:spLocks noGrp="1"/>
          </p:cNvSpPr>
          <p:nvPr>
            <p:ph type="title"/>
          </p:nvPr>
        </p:nvSpPr>
        <p:spPr/>
        <p:txBody>
          <a:bodyPr/>
          <a:lstStyle/>
          <a:p>
            <a:endParaRPr lang="en-IN"/>
          </a:p>
        </p:txBody>
      </p:sp>
      <p:pic>
        <p:nvPicPr>
          <p:cNvPr id="17" name="Content Placeholder 16" descr="Screen Clipping">
            <a:extLst>
              <a:ext uri="{FF2B5EF4-FFF2-40B4-BE49-F238E27FC236}">
                <a16:creationId xmlns:a16="http://schemas.microsoft.com/office/drawing/2014/main" id="{5C2B0D86-DBD6-40FC-9F2D-B789706D1D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08" y="2481059"/>
            <a:ext cx="9077740" cy="1379989"/>
          </a:xfrm>
        </p:spPr>
      </p:pic>
    </p:spTree>
    <p:extLst>
      <p:ext uri="{BB962C8B-B14F-4D97-AF65-F5344CB8AC3E}">
        <p14:creationId xmlns:p14="http://schemas.microsoft.com/office/powerpoint/2010/main" val="41887513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4051-6EBC-47C4-8813-DE64B55E64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F151F7-9248-4262-B2A2-783F1B59E6D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635555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14" t="20833" r="27491" b="22619"/>
          <a:stretch/>
        </p:blipFill>
        <p:spPr bwMode="auto">
          <a:xfrm>
            <a:off x="467544" y="1052736"/>
            <a:ext cx="820891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1734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4088"/>
            <a:ext cx="9144000" cy="1143000"/>
          </a:xfrm>
        </p:spPr>
        <p:txBody>
          <a:bodyPr>
            <a:normAutofit fontScale="90000"/>
          </a:bodyPr>
          <a:lstStyle/>
          <a:p>
            <a:r>
              <a:rPr lang="en-US" dirty="0"/>
              <a:t>Comparing Convergence: Batch Sizes</a:t>
            </a:r>
            <a:endParaRPr lang="en-IN" dirty="0"/>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331" t="31746" r="19124" b="21538"/>
          <a:stretch/>
        </p:blipFill>
        <p:spPr bwMode="auto">
          <a:xfrm>
            <a:off x="1187624" y="2132856"/>
            <a:ext cx="6966857" cy="3417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09678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939B-2C03-44A5-9472-C93E3503572F}"/>
              </a:ext>
            </a:extLst>
          </p:cNvPr>
          <p:cNvSpPr>
            <a:spLocks noGrp="1"/>
          </p:cNvSpPr>
          <p:nvPr>
            <p:ph type="title"/>
          </p:nvPr>
        </p:nvSpPr>
        <p:spPr/>
        <p:txBody>
          <a:bodyPr>
            <a:normAutofit fontScale="90000"/>
          </a:bodyPr>
          <a:lstStyle/>
          <a:p>
            <a:r>
              <a:rPr lang="en-US" dirty="0"/>
              <a:t>Identifying Bias, Variance, and Data</a:t>
            </a:r>
            <a:br>
              <a:rPr lang="en-US" dirty="0"/>
            </a:br>
            <a:r>
              <a:rPr lang="en-US" dirty="0"/>
              <a:t>Mismatch Errors</a:t>
            </a:r>
            <a:endParaRPr lang="en-IN" dirty="0"/>
          </a:p>
        </p:txBody>
      </p:sp>
      <p:sp>
        <p:nvSpPr>
          <p:cNvPr id="3" name="Content Placeholder 2">
            <a:extLst>
              <a:ext uri="{FF2B5EF4-FFF2-40B4-BE49-F238E27FC236}">
                <a16:creationId xmlns:a16="http://schemas.microsoft.com/office/drawing/2014/main" id="{BBD646C2-6105-4F57-98D7-5C31A70861F1}"/>
              </a:ext>
            </a:extLst>
          </p:cNvPr>
          <p:cNvSpPr>
            <a:spLocks noGrp="1"/>
          </p:cNvSpPr>
          <p:nvPr>
            <p:ph idx="1"/>
          </p:nvPr>
        </p:nvSpPr>
        <p:spPr/>
        <p:txBody>
          <a:bodyPr/>
          <a:lstStyle/>
          <a:p>
            <a:r>
              <a:rPr lang="en-IN" dirty="0"/>
              <a:t>Consider filling up the remaining two boxes in the table</a:t>
            </a:r>
          </a:p>
          <a:p>
            <a:pPr lvl="1"/>
            <a:r>
              <a:rPr lang="en-IN" dirty="0"/>
              <a:t>Ask a person to examine samples from dev-test set </a:t>
            </a:r>
          </a:p>
          <a:p>
            <a:pPr lvl="1"/>
            <a:r>
              <a:rPr lang="en-IN" dirty="0"/>
              <a:t>Include part of dev-test data in the training set</a:t>
            </a:r>
          </a:p>
          <a:p>
            <a:pPr lvl="1"/>
            <a:endParaRPr lang="en-IN" dirty="0"/>
          </a:p>
          <a:p>
            <a:pPr lvl="1"/>
            <a:endParaRPr lang="en-IN" dirty="0"/>
          </a:p>
        </p:txBody>
      </p:sp>
    </p:spTree>
    <p:extLst>
      <p:ext uri="{BB962C8B-B14F-4D97-AF65-F5344CB8AC3E}">
        <p14:creationId xmlns:p14="http://schemas.microsoft.com/office/powerpoint/2010/main" val="235678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823C-9A9B-4FA3-A4A4-C9CA8333FEEA}"/>
              </a:ext>
            </a:extLst>
          </p:cNvPr>
          <p:cNvSpPr>
            <a:spLocks noGrp="1"/>
          </p:cNvSpPr>
          <p:nvPr>
            <p:ph type="title"/>
          </p:nvPr>
        </p:nvSpPr>
        <p:spPr/>
        <p:txBody>
          <a:bodyPr/>
          <a:lstStyle/>
          <a:p>
            <a:r>
              <a:rPr lang="en-IN" b="1" i="0" dirty="0">
                <a:solidFill>
                  <a:srgbClr val="222222"/>
                </a:solidFill>
                <a:effectLst/>
                <a:latin typeface="Verdana" panose="020B0604030504040204" pitchFamily="34" charset="0"/>
              </a:rPr>
              <a:t>Yann </a:t>
            </a:r>
            <a:r>
              <a:rPr lang="en-IN" b="1" i="0" dirty="0" err="1">
                <a:solidFill>
                  <a:srgbClr val="222222"/>
                </a:solidFill>
                <a:effectLst/>
                <a:latin typeface="Verdana" panose="020B0604030504040204" pitchFamily="34" charset="0"/>
              </a:rPr>
              <a:t>LeCun</a:t>
            </a:r>
            <a:r>
              <a:rPr lang="en-IN" b="1" i="0" dirty="0">
                <a:solidFill>
                  <a:srgbClr val="222222"/>
                </a:solidFill>
                <a:effectLst/>
                <a:latin typeface="Verdana" panose="020B0604030504040204" pitchFamily="34" charset="0"/>
              </a:rPr>
              <a:t>: CIMS</a:t>
            </a:r>
            <a:endParaRPr lang="en-IN" dirty="0"/>
          </a:p>
        </p:txBody>
      </p:sp>
      <p:pic>
        <p:nvPicPr>
          <p:cNvPr id="4" name="Content Placeholder 3">
            <a:extLst>
              <a:ext uri="{FF2B5EF4-FFF2-40B4-BE49-F238E27FC236}">
                <a16:creationId xmlns:a16="http://schemas.microsoft.com/office/drawing/2014/main" id="{F35D47BC-95C9-4F2D-940E-1E6041851C89}"/>
              </a:ext>
            </a:extLst>
          </p:cNvPr>
          <p:cNvPicPr>
            <a:picLocks noGrp="1" noChangeAspect="1"/>
          </p:cNvPicPr>
          <p:nvPr>
            <p:ph idx="1"/>
          </p:nvPr>
        </p:nvPicPr>
        <p:blipFill>
          <a:blip r:embed="rId2"/>
          <a:stretch>
            <a:fillRect/>
          </a:stretch>
        </p:blipFill>
        <p:spPr>
          <a:xfrm>
            <a:off x="3119774" y="2226469"/>
            <a:ext cx="2904453" cy="3263504"/>
          </a:xfrm>
          <a:prstGeom prst="rect">
            <a:avLst/>
          </a:prstGeom>
        </p:spPr>
      </p:pic>
    </p:spTree>
    <p:extLst>
      <p:ext uri="{BB962C8B-B14F-4D97-AF65-F5344CB8AC3E}">
        <p14:creationId xmlns:p14="http://schemas.microsoft.com/office/powerpoint/2010/main" val="39465190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6ABD-6C50-4592-B8CB-86A30EF301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2ABB86-385C-4A9E-A291-BD394A2B7DA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625300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F907-0564-41A2-8AAE-D9BA3E749BA8}"/>
              </a:ext>
            </a:extLst>
          </p:cNvPr>
          <p:cNvSpPr>
            <a:spLocks noGrp="1"/>
          </p:cNvSpPr>
          <p:nvPr>
            <p:ph type="title"/>
          </p:nvPr>
        </p:nvSpPr>
        <p:spPr/>
        <p:txBody>
          <a:bodyPr>
            <a:normAutofit fontScale="90000"/>
          </a:bodyPr>
          <a:lstStyle/>
          <a:p>
            <a:r>
              <a:rPr lang="en-IN" dirty="0"/>
              <a:t>The Optimization Verification test: Beam Search (Width  = 3)</a:t>
            </a:r>
            <a:br>
              <a:rPr lang="en-IN" dirty="0"/>
            </a:br>
            <a:endParaRPr lang="en-IN" dirty="0"/>
          </a:p>
        </p:txBody>
      </p:sp>
      <p:sp>
        <p:nvSpPr>
          <p:cNvPr id="3" name="Content Placeholder 2">
            <a:extLst>
              <a:ext uri="{FF2B5EF4-FFF2-40B4-BE49-F238E27FC236}">
                <a16:creationId xmlns:a16="http://schemas.microsoft.com/office/drawing/2014/main" id="{9506555C-87D2-4DCB-A4DB-41CF5CBF2905}"/>
              </a:ext>
            </a:extLst>
          </p:cNvPr>
          <p:cNvSpPr>
            <a:spLocks noGrp="1"/>
          </p:cNvSpPr>
          <p:nvPr>
            <p:ph idx="1"/>
          </p:nvPr>
        </p:nvSpPr>
        <p:spPr/>
        <p:txBody>
          <a:bodyPr>
            <a:normAutofit fontScale="92500" lnSpcReduction="20000"/>
          </a:bodyPr>
          <a:lstStyle/>
          <a:p>
            <a:pPr marL="27432" indent="0">
              <a:buNone/>
            </a:pPr>
            <a:r>
              <a:rPr lang="en-IN" dirty="0"/>
              <a:t>Slots: 1 w</a:t>
            </a:r>
            <a:r>
              <a:rPr lang="en-IN" baseline="-25000" dirty="0"/>
              <a:t>13</a:t>
            </a:r>
            <a:r>
              <a:rPr lang="en-IN" dirty="0"/>
              <a:t>  2   3   4   5   6   7   8 (N= 8)</a:t>
            </a:r>
          </a:p>
          <a:p>
            <a:pPr marL="27432" indent="0">
              <a:buNone/>
            </a:pPr>
            <a:r>
              <a:rPr lang="en-IN" dirty="0"/>
              <a:t>Slot 1:	 w</a:t>
            </a:r>
            <a:r>
              <a:rPr lang="en-IN" baseline="-25000" dirty="0"/>
              <a:t>11 </a:t>
            </a:r>
            <a:r>
              <a:rPr lang="en-IN" dirty="0"/>
              <a:t>, w</a:t>
            </a:r>
            <a:r>
              <a:rPr lang="en-IN" baseline="-25000" dirty="0"/>
              <a:t>12</a:t>
            </a:r>
            <a:r>
              <a:rPr lang="en-IN" dirty="0"/>
              <a:t>, w</a:t>
            </a:r>
            <a:r>
              <a:rPr lang="en-IN" baseline="-25000" dirty="0"/>
              <a:t>13</a:t>
            </a:r>
            <a:r>
              <a:rPr lang="en-IN" dirty="0"/>
              <a:t>:  Most likely to begin the sentence </a:t>
            </a:r>
          </a:p>
          <a:p>
            <a:pPr marL="27432" indent="0">
              <a:buNone/>
            </a:pPr>
            <a:r>
              <a:rPr lang="en-IN" dirty="0"/>
              <a:t>Slot 2: </a:t>
            </a:r>
            <a:r>
              <a:rPr lang="en-IN" sz="2200" dirty="0"/>
              <a:t>(Based on step 2 output w</a:t>
            </a:r>
            <a:r>
              <a:rPr lang="en-IN" sz="2200" baseline="-25000" dirty="0"/>
              <a:t>11 </a:t>
            </a:r>
            <a:r>
              <a:rPr lang="en-IN" sz="2200" dirty="0"/>
              <a:t>, w</a:t>
            </a:r>
            <a:r>
              <a:rPr lang="en-IN" sz="2200" baseline="-25000" dirty="0"/>
              <a:t>12</a:t>
            </a:r>
            <a:r>
              <a:rPr lang="en-IN" sz="2200" dirty="0"/>
              <a:t>, w</a:t>
            </a:r>
            <a:r>
              <a:rPr lang="en-IN" sz="2200" baseline="-25000" dirty="0"/>
              <a:t>13</a:t>
            </a:r>
            <a:r>
              <a:rPr lang="en-IN" sz="2200" dirty="0"/>
              <a:t>) 150,000 candidates</a:t>
            </a:r>
          </a:p>
          <a:p>
            <a:pPr marL="27432" indent="0">
              <a:buNone/>
            </a:pPr>
            <a:r>
              <a:rPr lang="en-IN" dirty="0"/>
              <a:t>w</a:t>
            </a:r>
            <a:r>
              <a:rPr lang="en-IN" baseline="-25000" dirty="0"/>
              <a:t>11</a:t>
            </a:r>
            <a:r>
              <a:rPr lang="en-IN" dirty="0"/>
              <a:t>: P(x</a:t>
            </a:r>
            <a:r>
              <a:rPr lang="en-IN" baseline="-25000" dirty="0"/>
              <a:t>1</a:t>
            </a:r>
            <a:r>
              <a:rPr lang="en-IN" dirty="0"/>
              <a:t>|w</a:t>
            </a:r>
            <a:r>
              <a:rPr lang="en-IN" baseline="-25000" dirty="0"/>
              <a:t>11</a:t>
            </a:r>
            <a:r>
              <a:rPr lang="en-IN" dirty="0"/>
              <a:t>) … P(x</a:t>
            </a:r>
            <a:r>
              <a:rPr lang="en-IN" baseline="-25000" dirty="0"/>
              <a:t>50,00</a:t>
            </a:r>
            <a:r>
              <a:rPr lang="en-IN" dirty="0"/>
              <a:t>|w</a:t>
            </a:r>
            <a:r>
              <a:rPr lang="en-IN" baseline="-25000" dirty="0"/>
              <a:t>11</a:t>
            </a:r>
            <a:r>
              <a:rPr lang="en-IN" dirty="0"/>
              <a:t>): w</a:t>
            </a:r>
            <a:r>
              <a:rPr lang="en-IN" baseline="-25000" dirty="0"/>
              <a:t>11 </a:t>
            </a:r>
            <a:r>
              <a:rPr lang="en-IN" dirty="0"/>
              <a:t>x</a:t>
            </a:r>
            <a:r>
              <a:rPr lang="en-IN" baseline="-25000" dirty="0"/>
              <a:t>2369       </a:t>
            </a:r>
          </a:p>
          <a:p>
            <a:pPr marL="27432" indent="0">
              <a:buNone/>
            </a:pPr>
            <a:r>
              <a:rPr lang="en-IN" dirty="0"/>
              <a:t>w</a:t>
            </a:r>
            <a:r>
              <a:rPr lang="en-IN" baseline="-25000" dirty="0"/>
              <a:t>12</a:t>
            </a:r>
            <a:r>
              <a:rPr lang="en-IN" dirty="0"/>
              <a:t>: P(x</a:t>
            </a:r>
            <a:r>
              <a:rPr lang="en-IN" baseline="-25000" dirty="0"/>
              <a:t>1</a:t>
            </a:r>
            <a:r>
              <a:rPr lang="en-IN" dirty="0"/>
              <a:t>|w</a:t>
            </a:r>
            <a:r>
              <a:rPr lang="en-IN" baseline="-25000" dirty="0"/>
              <a:t>12</a:t>
            </a:r>
            <a:r>
              <a:rPr lang="en-IN" dirty="0"/>
              <a:t>) … P(x</a:t>
            </a:r>
            <a:r>
              <a:rPr lang="en-IN" baseline="-25000" dirty="0"/>
              <a:t>50,00</a:t>
            </a:r>
            <a:r>
              <a:rPr lang="en-IN" dirty="0"/>
              <a:t>|w</a:t>
            </a:r>
            <a:r>
              <a:rPr lang="en-IN" baseline="-25000" dirty="0"/>
              <a:t>12</a:t>
            </a:r>
            <a:r>
              <a:rPr lang="en-IN" dirty="0"/>
              <a:t>): w</a:t>
            </a:r>
            <a:r>
              <a:rPr lang="en-IN" baseline="-25000" dirty="0"/>
              <a:t>12</a:t>
            </a:r>
            <a:r>
              <a:rPr lang="en-IN" dirty="0"/>
              <a:t>x</a:t>
            </a:r>
            <a:r>
              <a:rPr lang="en-IN" baseline="-25000" dirty="0"/>
              <a:t>25694     </a:t>
            </a:r>
            <a:r>
              <a:rPr lang="en-IN" dirty="0"/>
              <a:t>w</a:t>
            </a:r>
            <a:r>
              <a:rPr lang="en-IN" baseline="-25000" dirty="0"/>
              <a:t>12</a:t>
            </a:r>
            <a:r>
              <a:rPr lang="en-IN" dirty="0"/>
              <a:t>x</a:t>
            </a:r>
            <a:r>
              <a:rPr lang="en-IN" baseline="-25000" dirty="0"/>
              <a:t>35694</a:t>
            </a:r>
            <a:endParaRPr lang="en-IN" dirty="0"/>
          </a:p>
          <a:p>
            <a:pPr marL="27432" indent="0">
              <a:buNone/>
            </a:pPr>
            <a:r>
              <a:rPr lang="en-IN" dirty="0"/>
              <a:t>w</a:t>
            </a:r>
            <a:r>
              <a:rPr lang="en-IN" baseline="-25000" dirty="0"/>
              <a:t>13</a:t>
            </a:r>
            <a:r>
              <a:rPr lang="en-IN" dirty="0"/>
              <a:t>: P(x</a:t>
            </a:r>
            <a:r>
              <a:rPr lang="en-IN" baseline="-25000" dirty="0"/>
              <a:t>1</a:t>
            </a:r>
            <a:r>
              <a:rPr lang="en-IN" dirty="0"/>
              <a:t>|w</a:t>
            </a:r>
            <a:r>
              <a:rPr lang="en-IN" baseline="-25000" dirty="0"/>
              <a:t>13</a:t>
            </a:r>
            <a:r>
              <a:rPr lang="en-IN" dirty="0"/>
              <a:t>) … P(x</a:t>
            </a:r>
            <a:r>
              <a:rPr lang="en-IN" baseline="-25000" dirty="0"/>
              <a:t>50,00</a:t>
            </a:r>
            <a:r>
              <a:rPr lang="en-IN" dirty="0"/>
              <a:t>|w</a:t>
            </a:r>
            <a:r>
              <a:rPr lang="en-IN" baseline="-25000" dirty="0"/>
              <a:t>13</a:t>
            </a:r>
            <a:r>
              <a:rPr lang="en-IN" dirty="0"/>
              <a:t>): w</a:t>
            </a:r>
            <a:r>
              <a:rPr lang="en-IN" baseline="-25000" dirty="0"/>
              <a:t>13</a:t>
            </a:r>
            <a:r>
              <a:rPr lang="en-IN" dirty="0"/>
              <a:t>x</a:t>
            </a:r>
            <a:r>
              <a:rPr lang="en-IN" baseline="-25000" dirty="0"/>
              <a:t>43669</a:t>
            </a:r>
            <a:endParaRPr lang="en-IN" dirty="0"/>
          </a:p>
          <a:p>
            <a:pPr marL="27432" indent="0">
              <a:buNone/>
            </a:pPr>
            <a:r>
              <a:rPr lang="en-IN" dirty="0"/>
              <a:t>Step3 (Based on step 2 output w</a:t>
            </a:r>
            <a:r>
              <a:rPr lang="en-IN" baseline="-25000" dirty="0"/>
              <a:t>21 </a:t>
            </a:r>
            <a:r>
              <a:rPr lang="en-IN" dirty="0"/>
              <a:t>, w</a:t>
            </a:r>
            <a:r>
              <a:rPr lang="en-IN" baseline="-25000" dirty="0"/>
              <a:t>22</a:t>
            </a:r>
            <a:r>
              <a:rPr lang="en-IN" dirty="0"/>
              <a:t>, w</a:t>
            </a:r>
            <a:r>
              <a:rPr lang="en-IN" baseline="-25000" dirty="0"/>
              <a:t>23</a:t>
            </a:r>
            <a:r>
              <a:rPr lang="en-IN" dirty="0"/>
              <a:t>)</a:t>
            </a:r>
          </a:p>
          <a:p>
            <a:pPr marL="27432" indent="0">
              <a:buNone/>
            </a:pPr>
            <a:r>
              <a:rPr lang="en-IN" dirty="0"/>
              <a:t>w</a:t>
            </a:r>
            <a:r>
              <a:rPr lang="en-IN" baseline="-25000" dirty="0"/>
              <a:t>11</a:t>
            </a:r>
            <a:r>
              <a:rPr lang="en-IN" dirty="0"/>
              <a:t>: P(x</a:t>
            </a:r>
            <a:r>
              <a:rPr lang="en-IN" baseline="-25000" dirty="0"/>
              <a:t>1</a:t>
            </a:r>
            <a:r>
              <a:rPr lang="en-IN" dirty="0"/>
              <a:t>|w</a:t>
            </a:r>
            <a:r>
              <a:rPr lang="en-IN" baseline="-25000" dirty="0"/>
              <a:t>21</a:t>
            </a:r>
            <a:r>
              <a:rPr lang="en-IN" dirty="0"/>
              <a:t>) … P(x</a:t>
            </a:r>
            <a:r>
              <a:rPr lang="en-IN" baseline="-25000" dirty="0"/>
              <a:t>50,00</a:t>
            </a:r>
            <a:r>
              <a:rPr lang="en-IN" dirty="0"/>
              <a:t>|w</a:t>
            </a:r>
            <a:r>
              <a:rPr lang="en-IN" baseline="-25000" dirty="0"/>
              <a:t>21</a:t>
            </a:r>
            <a:r>
              <a:rPr lang="en-IN" dirty="0"/>
              <a:t>)</a:t>
            </a:r>
          </a:p>
          <a:p>
            <a:pPr marL="27432" indent="0">
              <a:buNone/>
            </a:pPr>
            <a:r>
              <a:rPr lang="en-IN" dirty="0"/>
              <a:t>w</a:t>
            </a:r>
            <a:r>
              <a:rPr lang="en-IN" baseline="-25000" dirty="0"/>
              <a:t>12</a:t>
            </a:r>
            <a:r>
              <a:rPr lang="en-IN" dirty="0"/>
              <a:t>: P(x</a:t>
            </a:r>
            <a:r>
              <a:rPr lang="en-IN" baseline="-25000" dirty="0"/>
              <a:t>1</a:t>
            </a:r>
            <a:r>
              <a:rPr lang="en-IN" dirty="0"/>
              <a:t>|w</a:t>
            </a:r>
            <a:r>
              <a:rPr lang="en-IN" baseline="-25000" dirty="0"/>
              <a:t>22</a:t>
            </a:r>
            <a:r>
              <a:rPr lang="en-IN" dirty="0"/>
              <a:t>) … P(x</a:t>
            </a:r>
            <a:r>
              <a:rPr lang="en-IN" baseline="-25000" dirty="0"/>
              <a:t>50,00</a:t>
            </a:r>
            <a:r>
              <a:rPr lang="en-IN" dirty="0"/>
              <a:t>|w</a:t>
            </a:r>
            <a:r>
              <a:rPr lang="en-IN" baseline="-25000" dirty="0"/>
              <a:t>22</a:t>
            </a:r>
            <a:r>
              <a:rPr lang="en-IN" dirty="0"/>
              <a:t>)</a:t>
            </a:r>
          </a:p>
          <a:p>
            <a:pPr marL="27432" indent="0">
              <a:buNone/>
            </a:pPr>
            <a:r>
              <a:rPr lang="en-IN" dirty="0"/>
              <a:t>w</a:t>
            </a:r>
            <a:r>
              <a:rPr lang="en-IN" baseline="-25000" dirty="0"/>
              <a:t>13</a:t>
            </a:r>
            <a:r>
              <a:rPr lang="en-IN" dirty="0"/>
              <a:t>: P(x</a:t>
            </a:r>
            <a:r>
              <a:rPr lang="en-IN" baseline="-25000" dirty="0"/>
              <a:t>1</a:t>
            </a:r>
            <a:r>
              <a:rPr lang="en-IN" dirty="0"/>
              <a:t>|w</a:t>
            </a:r>
            <a:r>
              <a:rPr lang="en-IN" baseline="-25000" dirty="0"/>
              <a:t>33</a:t>
            </a:r>
            <a:r>
              <a:rPr lang="en-IN" dirty="0"/>
              <a:t>) … P(x</a:t>
            </a:r>
            <a:r>
              <a:rPr lang="en-IN" baseline="-25000" dirty="0"/>
              <a:t>50,00</a:t>
            </a:r>
            <a:r>
              <a:rPr lang="en-IN" dirty="0"/>
              <a:t>|w</a:t>
            </a:r>
            <a:r>
              <a:rPr lang="en-IN" baseline="-25000" dirty="0"/>
              <a:t>33</a:t>
            </a:r>
            <a:r>
              <a:rPr lang="en-IN" dirty="0"/>
              <a:t>)</a:t>
            </a:r>
          </a:p>
          <a:p>
            <a:pPr marL="27432" indent="0">
              <a:buNone/>
            </a:pPr>
            <a:r>
              <a:rPr lang="en-IN" dirty="0"/>
              <a:t>Output: w</a:t>
            </a:r>
            <a:r>
              <a:rPr lang="en-IN" baseline="-25000" dirty="0"/>
              <a:t>31 </a:t>
            </a:r>
            <a:r>
              <a:rPr lang="en-IN" dirty="0"/>
              <a:t>, w</a:t>
            </a:r>
            <a:r>
              <a:rPr lang="en-IN" baseline="-25000" dirty="0"/>
              <a:t>32</a:t>
            </a:r>
            <a:r>
              <a:rPr lang="en-IN" dirty="0"/>
              <a:t>, w</a:t>
            </a:r>
            <a:r>
              <a:rPr lang="en-IN" baseline="-25000" dirty="0"/>
              <a:t>33</a:t>
            </a:r>
            <a:endParaRPr lang="en-IN" dirty="0"/>
          </a:p>
          <a:p>
            <a:pPr marL="27432" indent="0">
              <a:buNone/>
            </a:pPr>
            <a:endParaRPr lang="en-IN" dirty="0"/>
          </a:p>
        </p:txBody>
      </p:sp>
    </p:spTree>
    <p:extLst>
      <p:ext uri="{BB962C8B-B14F-4D97-AF65-F5344CB8AC3E}">
        <p14:creationId xmlns:p14="http://schemas.microsoft.com/office/powerpoint/2010/main" val="32546934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5F79C-75D2-4BCB-8663-F982A9832BAD}"/>
              </a:ext>
            </a:extLst>
          </p:cNvPr>
          <p:cNvSpPr>
            <a:spLocks noGrp="1"/>
          </p:cNvSpPr>
          <p:nvPr>
            <p:ph type="title"/>
          </p:nvPr>
        </p:nvSpPr>
        <p:spPr/>
        <p:txBody>
          <a:bodyPr/>
          <a:lstStyle/>
          <a:p>
            <a:r>
              <a:rPr lang="en-IN" dirty="0"/>
              <a:t>Mobile App: Cat vs Non-Cat</a:t>
            </a:r>
          </a:p>
        </p:txBody>
      </p:sp>
      <p:sp>
        <p:nvSpPr>
          <p:cNvPr id="3" name="Content Placeholder 2">
            <a:extLst>
              <a:ext uri="{FF2B5EF4-FFF2-40B4-BE49-F238E27FC236}">
                <a16:creationId xmlns:a16="http://schemas.microsoft.com/office/drawing/2014/main" id="{C8751647-4CA3-47E7-A326-80C6AFDFEB48}"/>
              </a:ext>
            </a:extLst>
          </p:cNvPr>
          <p:cNvSpPr>
            <a:spLocks noGrp="1"/>
          </p:cNvSpPr>
          <p:nvPr>
            <p:ph idx="1"/>
          </p:nvPr>
        </p:nvSpPr>
        <p:spPr/>
        <p:txBody>
          <a:bodyPr>
            <a:normAutofit fontScale="92500" lnSpcReduction="20000"/>
          </a:bodyPr>
          <a:lstStyle/>
          <a:p>
            <a:r>
              <a:rPr lang="en-IN" dirty="0"/>
              <a:t>Observation: 90% accuracy, app mistakes dogs for cats</a:t>
            </a:r>
          </a:p>
          <a:p>
            <a:r>
              <a:rPr lang="en-IN" dirty="0"/>
              <a:t>What to do?</a:t>
            </a:r>
          </a:p>
          <a:p>
            <a:pPr lvl="1"/>
            <a:r>
              <a:rPr lang="en-IN" dirty="0"/>
              <a:t>Get a sample of 100 </a:t>
            </a:r>
            <a:r>
              <a:rPr lang="en-IN" dirty="0">
                <a:solidFill>
                  <a:srgbClr val="C00000"/>
                </a:solidFill>
              </a:rPr>
              <a:t>misclassified</a:t>
            </a:r>
            <a:r>
              <a:rPr lang="en-IN" dirty="0"/>
              <a:t> dev examples</a:t>
            </a:r>
          </a:p>
          <a:p>
            <a:pPr lvl="1"/>
            <a:r>
              <a:rPr lang="en-IN" dirty="0"/>
              <a:t>Count what fraction of these are dogs</a:t>
            </a:r>
          </a:p>
          <a:p>
            <a:r>
              <a:rPr lang="en-IN" dirty="0">
                <a:solidFill>
                  <a:srgbClr val="C00000"/>
                </a:solidFill>
              </a:rPr>
              <a:t>Finding: 5% of misclassified images are dogs</a:t>
            </a:r>
          </a:p>
          <a:p>
            <a:r>
              <a:rPr lang="en-IN" dirty="0"/>
              <a:t>Q: Do we incorporate a tool that works well on dogs</a:t>
            </a:r>
          </a:p>
          <a:p>
            <a:r>
              <a:rPr lang="en-IN" dirty="0"/>
              <a:t>Best expected? </a:t>
            </a:r>
          </a:p>
          <a:p>
            <a:pPr lvl="1"/>
            <a:r>
              <a:rPr lang="en-IN" dirty="0"/>
              <a:t>All misclassified dogs marked Non-cat</a:t>
            </a:r>
          </a:p>
          <a:p>
            <a:pPr lvl="1"/>
            <a:r>
              <a:rPr lang="en-IN" dirty="0"/>
              <a:t>On a sample of 100, there are 10 errors</a:t>
            </a:r>
          </a:p>
          <a:p>
            <a:pPr lvl="1"/>
            <a:r>
              <a:rPr lang="en-IN" dirty="0"/>
              <a:t>Out of all errors, 5% are dogs classified as cats</a:t>
            </a:r>
          </a:p>
          <a:p>
            <a:pPr lvl="1"/>
            <a:r>
              <a:rPr lang="en-IN" dirty="0"/>
              <a:t>Improvement: 5% of 10 i.e. 0.5, Accuracy moves up 90% to 90.5%</a:t>
            </a:r>
          </a:p>
          <a:p>
            <a:endParaRPr lang="en-IN" dirty="0"/>
          </a:p>
        </p:txBody>
      </p:sp>
    </p:spTree>
    <p:extLst>
      <p:ext uri="{BB962C8B-B14F-4D97-AF65-F5344CB8AC3E}">
        <p14:creationId xmlns:p14="http://schemas.microsoft.com/office/powerpoint/2010/main" val="3836358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15D8-5F5E-4775-857D-A887CF44FB71}"/>
              </a:ext>
            </a:extLst>
          </p:cNvPr>
          <p:cNvSpPr>
            <a:spLocks noGrp="1"/>
          </p:cNvSpPr>
          <p:nvPr>
            <p:ph type="title"/>
          </p:nvPr>
        </p:nvSpPr>
        <p:spPr/>
        <p:txBody>
          <a:bodyPr/>
          <a:lstStyle/>
          <a:p>
            <a:r>
              <a:rPr lang="en-IN" dirty="0"/>
              <a:t>Mobile App: Cat vs Non-Cat</a:t>
            </a:r>
          </a:p>
        </p:txBody>
      </p:sp>
      <p:sp>
        <p:nvSpPr>
          <p:cNvPr id="3" name="Content Placeholder 2">
            <a:extLst>
              <a:ext uri="{FF2B5EF4-FFF2-40B4-BE49-F238E27FC236}">
                <a16:creationId xmlns:a16="http://schemas.microsoft.com/office/drawing/2014/main" id="{AE227505-97C3-41C2-9747-1E6608FA41A3}"/>
              </a:ext>
            </a:extLst>
          </p:cNvPr>
          <p:cNvSpPr>
            <a:spLocks noGrp="1"/>
          </p:cNvSpPr>
          <p:nvPr>
            <p:ph idx="1"/>
          </p:nvPr>
        </p:nvSpPr>
        <p:spPr/>
        <p:txBody>
          <a:bodyPr/>
          <a:lstStyle/>
          <a:p>
            <a:r>
              <a:rPr lang="en-IN" dirty="0"/>
              <a:t>Observation: 90% accuracy, app mistakes dogs for cats</a:t>
            </a:r>
          </a:p>
          <a:p>
            <a:r>
              <a:rPr lang="en-IN" dirty="0"/>
              <a:t>What to do?</a:t>
            </a:r>
          </a:p>
          <a:p>
            <a:pPr lvl="1"/>
            <a:r>
              <a:rPr lang="en-IN" dirty="0"/>
              <a:t>Get a sample of 100 </a:t>
            </a:r>
            <a:r>
              <a:rPr lang="en-IN" dirty="0">
                <a:solidFill>
                  <a:srgbClr val="C00000"/>
                </a:solidFill>
              </a:rPr>
              <a:t>misclassified</a:t>
            </a:r>
            <a:r>
              <a:rPr lang="en-IN" dirty="0"/>
              <a:t> dev examples</a:t>
            </a:r>
          </a:p>
          <a:p>
            <a:pPr lvl="1"/>
            <a:r>
              <a:rPr lang="en-IN" dirty="0"/>
              <a:t>Count what fraction of these are dogs</a:t>
            </a:r>
          </a:p>
          <a:p>
            <a:r>
              <a:rPr lang="en-IN" dirty="0">
                <a:solidFill>
                  <a:srgbClr val="C00000"/>
                </a:solidFill>
              </a:rPr>
              <a:t>Finding: 50% of misclassified images are dogs</a:t>
            </a:r>
          </a:p>
          <a:p>
            <a:r>
              <a:rPr lang="en-IN" dirty="0"/>
              <a:t>Best expected? </a:t>
            </a:r>
          </a:p>
          <a:p>
            <a:endParaRPr lang="en-IN" dirty="0"/>
          </a:p>
          <a:p>
            <a:endParaRPr lang="en-IN" dirty="0"/>
          </a:p>
        </p:txBody>
      </p:sp>
    </p:spTree>
    <p:extLst>
      <p:ext uri="{BB962C8B-B14F-4D97-AF65-F5344CB8AC3E}">
        <p14:creationId xmlns:p14="http://schemas.microsoft.com/office/powerpoint/2010/main" val="7655950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52E9-AC91-49BE-9EA5-CC80F56668F0}"/>
              </a:ext>
            </a:extLst>
          </p:cNvPr>
          <p:cNvSpPr>
            <a:spLocks noGrp="1"/>
          </p:cNvSpPr>
          <p:nvPr>
            <p:ph type="title"/>
          </p:nvPr>
        </p:nvSpPr>
        <p:spPr/>
        <p:txBody>
          <a:bodyPr/>
          <a:lstStyle/>
          <a:p>
            <a:r>
              <a:rPr lang="en-IN" dirty="0"/>
              <a:t>Mobile App: Cat vs Non-Cat</a:t>
            </a:r>
          </a:p>
        </p:txBody>
      </p:sp>
      <p:sp>
        <p:nvSpPr>
          <p:cNvPr id="3" name="Content Placeholder 2">
            <a:extLst>
              <a:ext uri="{FF2B5EF4-FFF2-40B4-BE49-F238E27FC236}">
                <a16:creationId xmlns:a16="http://schemas.microsoft.com/office/drawing/2014/main" id="{26727B32-B9BF-4964-A2B2-7D3EC15ACF42}"/>
              </a:ext>
            </a:extLst>
          </p:cNvPr>
          <p:cNvSpPr>
            <a:spLocks noGrp="1"/>
          </p:cNvSpPr>
          <p:nvPr>
            <p:ph idx="1"/>
          </p:nvPr>
        </p:nvSpPr>
        <p:spPr/>
        <p:txBody>
          <a:bodyPr>
            <a:normAutofit/>
          </a:bodyPr>
          <a:lstStyle/>
          <a:p>
            <a:r>
              <a:rPr lang="en-IN" dirty="0"/>
              <a:t>Observation: 90% accuracy, app mistakes dogs for cats</a:t>
            </a:r>
          </a:p>
          <a:p>
            <a:r>
              <a:rPr lang="en-IN" dirty="0"/>
              <a:t>What to do?</a:t>
            </a:r>
          </a:p>
          <a:p>
            <a:pPr lvl="1"/>
            <a:r>
              <a:rPr lang="en-IN" dirty="0"/>
              <a:t>Get a sample of 100 </a:t>
            </a:r>
            <a:r>
              <a:rPr lang="en-IN" dirty="0">
                <a:solidFill>
                  <a:srgbClr val="C00000"/>
                </a:solidFill>
              </a:rPr>
              <a:t>misclassified</a:t>
            </a:r>
            <a:r>
              <a:rPr lang="en-IN" dirty="0"/>
              <a:t> dev examples</a:t>
            </a:r>
          </a:p>
          <a:p>
            <a:pPr lvl="1"/>
            <a:r>
              <a:rPr lang="en-IN" dirty="0"/>
              <a:t>Count what fraction of these are dogs</a:t>
            </a:r>
          </a:p>
          <a:p>
            <a:r>
              <a:rPr lang="en-IN" dirty="0">
                <a:solidFill>
                  <a:srgbClr val="C00000"/>
                </a:solidFill>
              </a:rPr>
              <a:t>Finding: 50% of misclassified images are dogs</a:t>
            </a:r>
          </a:p>
          <a:p>
            <a:r>
              <a:rPr lang="en-IN" dirty="0"/>
              <a:t>Best expected? 50% of 10 is 5</a:t>
            </a:r>
          </a:p>
          <a:p>
            <a:pPr lvl="1"/>
            <a:r>
              <a:rPr lang="en-IN" dirty="0"/>
              <a:t>Accuracy moves up from 90 % to 95%</a:t>
            </a:r>
          </a:p>
          <a:p>
            <a:endParaRPr lang="en-IN" dirty="0"/>
          </a:p>
        </p:txBody>
      </p:sp>
    </p:spTree>
    <p:extLst>
      <p:ext uri="{BB962C8B-B14F-4D97-AF65-F5344CB8AC3E}">
        <p14:creationId xmlns:p14="http://schemas.microsoft.com/office/powerpoint/2010/main" val="31860175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E2E-80BF-4A9E-B479-A734CDCE89FA}"/>
              </a:ext>
            </a:extLst>
          </p:cNvPr>
          <p:cNvSpPr>
            <a:spLocks noGrp="1"/>
          </p:cNvSpPr>
          <p:nvPr>
            <p:ph type="title"/>
          </p:nvPr>
        </p:nvSpPr>
        <p:spPr/>
        <p:txBody>
          <a:bodyPr/>
          <a:lstStyle/>
          <a:p>
            <a:r>
              <a:rPr lang="en-IN" dirty="0"/>
              <a:t>Effect of adding more data</a:t>
            </a:r>
          </a:p>
        </p:txBody>
      </p:sp>
      <p:sp>
        <p:nvSpPr>
          <p:cNvPr id="3" name="Content Placeholder 2">
            <a:extLst>
              <a:ext uri="{FF2B5EF4-FFF2-40B4-BE49-F238E27FC236}">
                <a16:creationId xmlns:a16="http://schemas.microsoft.com/office/drawing/2014/main" id="{F44B4FCC-8E31-46EB-95FC-52F328E3F894}"/>
              </a:ext>
            </a:extLst>
          </p:cNvPr>
          <p:cNvSpPr>
            <a:spLocks noGrp="1"/>
          </p:cNvSpPr>
          <p:nvPr>
            <p:ph idx="1"/>
          </p:nvPr>
        </p:nvSpPr>
        <p:spPr/>
        <p:txBody>
          <a:bodyPr>
            <a:normAutofit fontScale="92500" lnSpcReduction="20000"/>
          </a:bodyPr>
          <a:lstStyle/>
          <a:p>
            <a:pPr algn="just"/>
            <a:r>
              <a:rPr lang="en-US" dirty="0"/>
              <a:t>Ad</a:t>
            </a:r>
            <a:r>
              <a:rPr lang="en-US" sz="3200" dirty="0"/>
              <a:t>ding more training data: Training error can only get worse. It can only get further away from the (green line) level of desired performance</a:t>
            </a:r>
          </a:p>
          <a:p>
            <a:pPr algn="just"/>
            <a:r>
              <a:rPr lang="en-US" sz="3200" dirty="0"/>
              <a:t>The red dev error curve is usually higher than the blue training error. So, Thus, there’s almost no way that adding more data would allow the red dev error curve to drop down to the desired level of performance when even the training error is higher than the desired level of performance</a:t>
            </a:r>
            <a:endParaRPr lang="en-IN" sz="3200" dirty="0"/>
          </a:p>
        </p:txBody>
      </p:sp>
    </p:spTree>
    <p:extLst>
      <p:ext uri="{BB962C8B-B14F-4D97-AF65-F5344CB8AC3E}">
        <p14:creationId xmlns:p14="http://schemas.microsoft.com/office/powerpoint/2010/main" val="463680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356F9-6524-48A9-9C93-5C70C4314127}"/>
              </a:ext>
            </a:extLst>
          </p:cNvPr>
          <p:cNvSpPr>
            <a:spLocks noGrp="1"/>
          </p:cNvSpPr>
          <p:nvPr>
            <p:ph type="title"/>
          </p:nvPr>
        </p:nvSpPr>
        <p:spPr>
          <a:xfrm>
            <a:off x="457200" y="404664"/>
            <a:ext cx="8229600" cy="1143000"/>
          </a:xfrm>
        </p:spPr>
        <p:txBody>
          <a:bodyPr/>
          <a:lstStyle/>
          <a:p>
            <a:r>
              <a:rPr lang="en-IN" dirty="0"/>
              <a:t>ALVINN</a:t>
            </a:r>
          </a:p>
        </p:txBody>
      </p:sp>
      <p:pic>
        <p:nvPicPr>
          <p:cNvPr id="5" name="Content Placeholder 4">
            <a:extLst>
              <a:ext uri="{FF2B5EF4-FFF2-40B4-BE49-F238E27FC236}">
                <a16:creationId xmlns:a16="http://schemas.microsoft.com/office/drawing/2014/main" id="{05A3DCDD-2743-4CE6-8065-7CEA31C277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962" y="1547664"/>
            <a:ext cx="6791322" cy="5161407"/>
          </a:xfrm>
        </p:spPr>
      </p:pic>
    </p:spTree>
    <p:extLst>
      <p:ext uri="{BB962C8B-B14F-4D97-AF65-F5344CB8AC3E}">
        <p14:creationId xmlns:p14="http://schemas.microsoft.com/office/powerpoint/2010/main" val="3222051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5A1B-FA12-42E4-ACAC-C1BE75E12C74}"/>
              </a:ext>
            </a:extLst>
          </p:cNvPr>
          <p:cNvSpPr>
            <a:spLocks noGrp="1"/>
          </p:cNvSpPr>
          <p:nvPr>
            <p:ph type="title"/>
          </p:nvPr>
        </p:nvSpPr>
        <p:spPr>
          <a:xfrm>
            <a:off x="457200" y="704088"/>
            <a:ext cx="8229600" cy="652312"/>
          </a:xfrm>
        </p:spPr>
        <p:txBody>
          <a:bodyPr>
            <a:normAutofit fontScale="90000"/>
          </a:bodyPr>
          <a:lstStyle/>
          <a:p>
            <a:r>
              <a:rPr lang="en-IN" dirty="0"/>
              <a:t>ALVINN ( Pomerleau: ‎1989)</a:t>
            </a:r>
          </a:p>
        </p:txBody>
      </p:sp>
      <p:pic>
        <p:nvPicPr>
          <p:cNvPr id="5" name="Content Placeholder 4">
            <a:extLst>
              <a:ext uri="{FF2B5EF4-FFF2-40B4-BE49-F238E27FC236}">
                <a16:creationId xmlns:a16="http://schemas.microsoft.com/office/drawing/2014/main" id="{7AFF6FBF-07D4-4956-8297-EEE54B6AF1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3808" y="1311964"/>
            <a:ext cx="4464496" cy="5357396"/>
          </a:xfrm>
        </p:spPr>
      </p:pic>
    </p:spTree>
    <p:extLst>
      <p:ext uri="{BB962C8B-B14F-4D97-AF65-F5344CB8AC3E}">
        <p14:creationId xmlns:p14="http://schemas.microsoft.com/office/powerpoint/2010/main" val="925691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987A-D8AB-4AC1-BEB8-2827F863306B}"/>
              </a:ext>
            </a:extLst>
          </p:cNvPr>
          <p:cNvSpPr>
            <a:spLocks noGrp="1"/>
          </p:cNvSpPr>
          <p:nvPr>
            <p:ph type="title"/>
          </p:nvPr>
        </p:nvSpPr>
        <p:spPr/>
        <p:txBody>
          <a:bodyPr/>
          <a:lstStyle/>
          <a:p>
            <a:r>
              <a:rPr lang="en-IN" dirty="0"/>
              <a:t>Acknowledgement</a:t>
            </a:r>
          </a:p>
        </p:txBody>
      </p:sp>
      <p:sp>
        <p:nvSpPr>
          <p:cNvPr id="3" name="Content Placeholder 2">
            <a:extLst>
              <a:ext uri="{FF2B5EF4-FFF2-40B4-BE49-F238E27FC236}">
                <a16:creationId xmlns:a16="http://schemas.microsoft.com/office/drawing/2014/main" id="{7037138A-550F-4BB8-9B28-C03F42B40BED}"/>
              </a:ext>
            </a:extLst>
          </p:cNvPr>
          <p:cNvSpPr>
            <a:spLocks noGrp="1"/>
          </p:cNvSpPr>
          <p:nvPr>
            <p:ph idx="1"/>
          </p:nvPr>
        </p:nvSpPr>
        <p:spPr/>
        <p:txBody>
          <a:bodyPr/>
          <a:lstStyle/>
          <a:p>
            <a:r>
              <a:rPr lang="en-IN" dirty="0"/>
              <a:t>Andrew Ng: Machine Learning Yearning: Technical Strategy for AI Engineers in the Era of Deep Learning</a:t>
            </a:r>
          </a:p>
          <a:p>
            <a:r>
              <a:rPr lang="en-IN" dirty="0"/>
              <a:t>Coursera: Andrew Ng’s Deep Learning course</a:t>
            </a:r>
          </a:p>
          <a:p>
            <a:r>
              <a:rPr lang="en-IN" dirty="0"/>
              <a:t>Tom Mitchell: Machine learning</a:t>
            </a:r>
          </a:p>
          <a:p>
            <a:r>
              <a:rPr lang="en-US" dirty="0"/>
              <a:t>Mayor, Adrienne, Gods and Robots, Princeton University Press. </a:t>
            </a:r>
            <a:endParaRPr lang="en-IN" dirty="0"/>
          </a:p>
        </p:txBody>
      </p:sp>
    </p:spTree>
    <p:extLst>
      <p:ext uri="{BB962C8B-B14F-4D97-AF65-F5344CB8AC3E}">
        <p14:creationId xmlns:p14="http://schemas.microsoft.com/office/powerpoint/2010/main" val="2563559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ACFE-3410-40D8-AEAA-7593D116DBB7}"/>
              </a:ext>
            </a:extLst>
          </p:cNvPr>
          <p:cNvSpPr>
            <a:spLocks noGrp="1"/>
          </p:cNvSpPr>
          <p:nvPr>
            <p:ph type="title"/>
          </p:nvPr>
        </p:nvSpPr>
        <p:spPr>
          <a:xfrm>
            <a:off x="457200" y="332656"/>
            <a:ext cx="8229600" cy="1143000"/>
          </a:xfrm>
        </p:spPr>
        <p:txBody>
          <a:bodyPr/>
          <a:lstStyle/>
          <a:p>
            <a:r>
              <a:rPr lang="en-IN" dirty="0"/>
              <a:t>ALVINN</a:t>
            </a:r>
          </a:p>
        </p:txBody>
      </p:sp>
      <p:pic>
        <p:nvPicPr>
          <p:cNvPr id="5" name="Content Placeholder 4">
            <a:extLst>
              <a:ext uri="{FF2B5EF4-FFF2-40B4-BE49-F238E27FC236}">
                <a16:creationId xmlns:a16="http://schemas.microsoft.com/office/drawing/2014/main" id="{9F12C606-C5B4-4163-9700-3BEDBD70FB9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672" y="1412776"/>
            <a:ext cx="4968552" cy="5395144"/>
          </a:xfrm>
        </p:spPr>
      </p:pic>
    </p:spTree>
    <p:extLst>
      <p:ext uri="{BB962C8B-B14F-4D97-AF65-F5344CB8AC3E}">
        <p14:creationId xmlns:p14="http://schemas.microsoft.com/office/powerpoint/2010/main" val="4130340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Scale Drives ML/DL</a:t>
            </a:r>
          </a:p>
        </p:txBody>
      </p:sp>
      <p:sp>
        <p:nvSpPr>
          <p:cNvPr id="3" name="Content Placeholder 2"/>
          <p:cNvSpPr>
            <a:spLocks noGrp="1"/>
          </p:cNvSpPr>
          <p:nvPr>
            <p:ph idx="1"/>
          </p:nvPr>
        </p:nvSpPr>
        <p:spPr>
          <a:xfrm>
            <a:off x="457200" y="1935480"/>
            <a:ext cx="8229600" cy="1925568"/>
          </a:xfrm>
        </p:spPr>
        <p:txBody>
          <a:bodyPr>
            <a:normAutofit lnSpcReduction="10000"/>
          </a:bodyPr>
          <a:lstStyle/>
          <a:p>
            <a:r>
              <a:rPr lang="en-IN" dirty="0"/>
              <a:t>Driving Factors:</a:t>
            </a:r>
          </a:p>
          <a:p>
            <a:pPr lvl="1"/>
            <a:r>
              <a:rPr lang="en-IN" dirty="0"/>
              <a:t>Scale of Data –Lot of data with complex problem to solve</a:t>
            </a:r>
          </a:p>
          <a:p>
            <a:pPr lvl="1"/>
            <a:r>
              <a:rPr lang="en-IN" dirty="0"/>
              <a:t>Size of Network – A lot of hidden layers with a lot of parameters and a lot of connections</a:t>
            </a:r>
          </a:p>
          <a:p>
            <a:pPr marL="393192" lvl="1" indent="0">
              <a:buNone/>
            </a:pPr>
            <a:endParaRPr lang="en-IN" dirty="0"/>
          </a:p>
        </p:txBody>
      </p:sp>
      <p:pic>
        <p:nvPicPr>
          <p:cNvPr id="1026" name="Picture 2" descr="Why is deep learning working now?"/>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655" t="17359" r="3607" b="6115"/>
          <a:stretch/>
        </p:blipFill>
        <p:spPr bwMode="auto">
          <a:xfrm>
            <a:off x="2339752" y="3971737"/>
            <a:ext cx="5235153" cy="262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656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A2C8-3E41-400F-BC28-2DA97A098167}"/>
              </a:ext>
            </a:extLst>
          </p:cNvPr>
          <p:cNvSpPr>
            <a:spLocks noGrp="1"/>
          </p:cNvSpPr>
          <p:nvPr>
            <p:ph type="title"/>
          </p:nvPr>
        </p:nvSpPr>
        <p:spPr/>
        <p:txBody>
          <a:bodyPr/>
          <a:lstStyle/>
          <a:p>
            <a:r>
              <a:rPr lang="en-IN" dirty="0"/>
              <a:t>Scale Impacts Learning</a:t>
            </a:r>
          </a:p>
        </p:txBody>
      </p:sp>
      <p:pic>
        <p:nvPicPr>
          <p:cNvPr id="4" name="Content Placeholder 3">
            <a:extLst>
              <a:ext uri="{FF2B5EF4-FFF2-40B4-BE49-F238E27FC236}">
                <a16:creationId xmlns:a16="http://schemas.microsoft.com/office/drawing/2014/main" id="{D423C618-8F27-4F61-AA7A-E7B314B45D11}"/>
              </a:ext>
            </a:extLst>
          </p:cNvPr>
          <p:cNvPicPr>
            <a:picLocks noGrp="1" noChangeAspect="1"/>
          </p:cNvPicPr>
          <p:nvPr>
            <p:ph idx="1"/>
          </p:nvPr>
        </p:nvPicPr>
        <p:blipFill rotWithShape="1">
          <a:blip r:embed="rId3"/>
          <a:srcRect l="2015" t="14347" r="4784" b="6910"/>
          <a:stretch/>
        </p:blipFill>
        <p:spPr>
          <a:xfrm>
            <a:off x="827584" y="2564904"/>
            <a:ext cx="7272808" cy="3456384"/>
          </a:xfrm>
          <a:prstGeom prst="rect">
            <a:avLst/>
          </a:prstGeom>
        </p:spPr>
      </p:pic>
    </p:spTree>
    <p:extLst>
      <p:ext uri="{BB962C8B-B14F-4D97-AF65-F5344CB8AC3E}">
        <p14:creationId xmlns:p14="http://schemas.microsoft.com/office/powerpoint/2010/main" val="385872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E2A3-723E-4572-9C4F-33F90E80E839}"/>
              </a:ext>
            </a:extLst>
          </p:cNvPr>
          <p:cNvSpPr>
            <a:spLocks noGrp="1"/>
          </p:cNvSpPr>
          <p:nvPr>
            <p:ph type="title"/>
          </p:nvPr>
        </p:nvSpPr>
        <p:spPr/>
        <p:txBody>
          <a:bodyPr/>
          <a:lstStyle/>
          <a:p>
            <a:r>
              <a:rPr lang="en-IN" dirty="0"/>
              <a:t>Setting up Data Sets</a:t>
            </a:r>
          </a:p>
        </p:txBody>
      </p:sp>
      <p:sp>
        <p:nvSpPr>
          <p:cNvPr id="3" name="Content Placeholder 2">
            <a:extLst>
              <a:ext uri="{FF2B5EF4-FFF2-40B4-BE49-F238E27FC236}">
                <a16:creationId xmlns:a16="http://schemas.microsoft.com/office/drawing/2014/main" id="{AE7EBE74-E9D7-42FA-8F5F-16EDCE110B7A}"/>
              </a:ext>
            </a:extLst>
          </p:cNvPr>
          <p:cNvSpPr>
            <a:spLocks noGrp="1"/>
          </p:cNvSpPr>
          <p:nvPr>
            <p:ph idx="1"/>
          </p:nvPr>
        </p:nvSpPr>
        <p:spPr/>
        <p:txBody>
          <a:bodyPr/>
          <a:lstStyle/>
          <a:p>
            <a:r>
              <a:rPr lang="en-IN" dirty="0"/>
              <a:t>Training set : Initial learning</a:t>
            </a:r>
          </a:p>
          <a:p>
            <a:r>
              <a:rPr lang="en-IN" dirty="0"/>
              <a:t>Development (dev) set/ hold out cross-validation set</a:t>
            </a:r>
          </a:p>
          <a:p>
            <a:pPr lvl="1"/>
            <a:r>
              <a:rPr lang="en-IN" dirty="0"/>
              <a:t>Used for Parameter tuning </a:t>
            </a:r>
          </a:p>
          <a:p>
            <a:r>
              <a:rPr lang="en-IN" dirty="0"/>
              <a:t>Test set: Evaluate performance</a:t>
            </a:r>
          </a:p>
          <a:p>
            <a:r>
              <a:rPr lang="en-IN" dirty="0">
                <a:solidFill>
                  <a:srgbClr val="C00000"/>
                </a:solidFill>
              </a:rPr>
              <a:t>Data Distribution</a:t>
            </a:r>
          </a:p>
          <a:p>
            <a:pPr lvl="1"/>
            <a:r>
              <a:rPr lang="en-IN" dirty="0"/>
              <a:t>Dev and Test datasets must come from the same distributions</a:t>
            </a:r>
          </a:p>
          <a:p>
            <a:pPr lvl="1"/>
            <a:r>
              <a:rPr lang="en-US" dirty="0"/>
              <a:t>Choose dev and test sets to reflect data you expect to get in the future and want to do well on</a:t>
            </a:r>
            <a:endParaRPr lang="en-IN" dirty="0"/>
          </a:p>
          <a:p>
            <a:pPr marL="0" indent="0">
              <a:buNone/>
            </a:pPr>
            <a:endParaRPr lang="en-IN" dirty="0">
              <a:solidFill>
                <a:srgbClr val="FF0000"/>
              </a:solidFill>
            </a:endParaRPr>
          </a:p>
        </p:txBody>
      </p:sp>
    </p:spTree>
    <p:extLst>
      <p:ext uri="{BB962C8B-B14F-4D97-AF65-F5344CB8AC3E}">
        <p14:creationId xmlns:p14="http://schemas.microsoft.com/office/powerpoint/2010/main" val="387811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32F38-8591-40F1-AD7A-7ECAC60F1047}"/>
              </a:ext>
            </a:extLst>
          </p:cNvPr>
          <p:cNvSpPr>
            <a:spLocks noGrp="1"/>
          </p:cNvSpPr>
          <p:nvPr>
            <p:ph type="title"/>
          </p:nvPr>
        </p:nvSpPr>
        <p:spPr/>
        <p:txBody>
          <a:bodyPr>
            <a:normAutofit fontScale="90000"/>
          </a:bodyPr>
          <a:lstStyle/>
          <a:p>
            <a:r>
              <a:rPr lang="en-IN" dirty="0"/>
              <a:t>Setting up Data Sets: Mobile App</a:t>
            </a:r>
            <a:br>
              <a:rPr lang="en-IN" dirty="0"/>
            </a:br>
            <a:r>
              <a:rPr lang="en-IN" dirty="0"/>
              <a:t>Cat vs Non-cat</a:t>
            </a:r>
          </a:p>
        </p:txBody>
      </p:sp>
      <p:sp>
        <p:nvSpPr>
          <p:cNvPr id="3" name="Content Placeholder 2">
            <a:extLst>
              <a:ext uri="{FF2B5EF4-FFF2-40B4-BE49-F238E27FC236}">
                <a16:creationId xmlns:a16="http://schemas.microsoft.com/office/drawing/2014/main" id="{52BA7105-BB0F-4060-AA26-4DF52FC1918D}"/>
              </a:ext>
            </a:extLst>
          </p:cNvPr>
          <p:cNvSpPr>
            <a:spLocks noGrp="1"/>
          </p:cNvSpPr>
          <p:nvPr>
            <p:ph idx="1"/>
          </p:nvPr>
        </p:nvSpPr>
        <p:spPr/>
        <p:txBody>
          <a:bodyPr>
            <a:normAutofit/>
          </a:bodyPr>
          <a:lstStyle/>
          <a:p>
            <a:r>
              <a:rPr lang="en-US" dirty="0"/>
              <a:t>Not yet launched your mobile app</a:t>
            </a:r>
          </a:p>
          <a:p>
            <a:r>
              <a:rPr lang="en-US" dirty="0"/>
              <a:t>Do not have any users yet</a:t>
            </a:r>
          </a:p>
          <a:p>
            <a:r>
              <a:rPr lang="en-US" dirty="0"/>
              <a:t>Unable to get data that accurately reflects what you have  to do well on in the future</a:t>
            </a:r>
            <a:endParaRPr lang="en-IN" dirty="0"/>
          </a:p>
        </p:txBody>
      </p:sp>
    </p:spTree>
    <p:extLst>
      <p:ext uri="{BB962C8B-B14F-4D97-AF65-F5344CB8AC3E}">
        <p14:creationId xmlns:p14="http://schemas.microsoft.com/office/powerpoint/2010/main" val="424636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8A7C-A6F6-4371-8347-6ACCAF3DA2C3}"/>
              </a:ext>
            </a:extLst>
          </p:cNvPr>
          <p:cNvSpPr>
            <a:spLocks noGrp="1"/>
          </p:cNvSpPr>
          <p:nvPr>
            <p:ph type="title"/>
          </p:nvPr>
        </p:nvSpPr>
        <p:spPr/>
        <p:txBody>
          <a:bodyPr>
            <a:normAutofit fontScale="90000"/>
          </a:bodyPr>
          <a:lstStyle/>
          <a:p>
            <a:r>
              <a:rPr lang="en-IN" dirty="0"/>
              <a:t>Setting up Data Sets: Think Hard</a:t>
            </a:r>
          </a:p>
        </p:txBody>
      </p:sp>
      <p:sp>
        <p:nvSpPr>
          <p:cNvPr id="3" name="Content Placeholder 2">
            <a:extLst>
              <a:ext uri="{FF2B5EF4-FFF2-40B4-BE49-F238E27FC236}">
                <a16:creationId xmlns:a16="http://schemas.microsoft.com/office/drawing/2014/main" id="{06FC25A9-8B85-4218-A78C-FA052AC5F046}"/>
              </a:ext>
            </a:extLst>
          </p:cNvPr>
          <p:cNvSpPr>
            <a:spLocks noGrp="1"/>
          </p:cNvSpPr>
          <p:nvPr>
            <p:ph idx="1"/>
          </p:nvPr>
        </p:nvSpPr>
        <p:spPr/>
        <p:txBody>
          <a:bodyPr/>
          <a:lstStyle/>
          <a:p>
            <a:r>
              <a:rPr lang="en-US" dirty="0"/>
              <a:t>Try to approximate  real-life scenario</a:t>
            </a:r>
          </a:p>
          <a:p>
            <a:r>
              <a:rPr lang="en-US" dirty="0"/>
              <a:t>Ask your friends to take mobile phone pictures of cats and send them to you. </a:t>
            </a:r>
          </a:p>
          <a:p>
            <a:r>
              <a:rPr lang="en-US" dirty="0"/>
              <a:t>Once your app is launched, update your dev/test sets using actual user data</a:t>
            </a:r>
            <a:endParaRPr lang="en-IN" dirty="0"/>
          </a:p>
        </p:txBody>
      </p:sp>
    </p:spTree>
    <p:extLst>
      <p:ext uri="{BB962C8B-B14F-4D97-AF65-F5344CB8AC3E}">
        <p14:creationId xmlns:p14="http://schemas.microsoft.com/office/powerpoint/2010/main" val="2271235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E232-58A7-41CE-8F7C-943D533FE41C}"/>
              </a:ext>
            </a:extLst>
          </p:cNvPr>
          <p:cNvSpPr>
            <a:spLocks noGrp="1"/>
          </p:cNvSpPr>
          <p:nvPr>
            <p:ph type="title"/>
          </p:nvPr>
        </p:nvSpPr>
        <p:spPr/>
        <p:txBody>
          <a:bodyPr>
            <a:normAutofit/>
          </a:bodyPr>
          <a:lstStyle/>
          <a:p>
            <a:r>
              <a:rPr lang="en-IN" dirty="0"/>
              <a:t>Classifier Accuracy</a:t>
            </a:r>
          </a:p>
        </p:txBody>
      </p:sp>
      <p:sp>
        <p:nvSpPr>
          <p:cNvPr id="3" name="Content Placeholder 2">
            <a:extLst>
              <a:ext uri="{FF2B5EF4-FFF2-40B4-BE49-F238E27FC236}">
                <a16:creationId xmlns:a16="http://schemas.microsoft.com/office/drawing/2014/main" id="{8818C1CB-FC26-4934-AA8D-C121CC08BFF7}"/>
              </a:ext>
            </a:extLst>
          </p:cNvPr>
          <p:cNvSpPr>
            <a:spLocks noGrp="1"/>
          </p:cNvSpPr>
          <p:nvPr>
            <p:ph idx="1"/>
          </p:nvPr>
        </p:nvSpPr>
        <p:spPr/>
        <p:txBody>
          <a:bodyPr>
            <a:normAutofit/>
          </a:bodyPr>
          <a:lstStyle/>
          <a:p>
            <a:r>
              <a:rPr lang="en-IN" dirty="0"/>
              <a:t>Classifier A: 90% accuracy</a:t>
            </a:r>
          </a:p>
          <a:p>
            <a:r>
              <a:rPr lang="en-IN" dirty="0"/>
              <a:t>Classifier B: 90.1% accuracy</a:t>
            </a:r>
          </a:p>
          <a:p>
            <a:r>
              <a:rPr lang="en-IN" dirty="0">
                <a:solidFill>
                  <a:srgbClr val="C00000"/>
                </a:solidFill>
              </a:rPr>
              <a:t>Do we need to distinguish between the two classifiers</a:t>
            </a:r>
          </a:p>
          <a:p>
            <a:pPr marL="393192" lvl="1" indent="0">
              <a:buNone/>
            </a:pPr>
            <a:endParaRPr lang="en-IN" dirty="0"/>
          </a:p>
        </p:txBody>
      </p:sp>
    </p:spTree>
    <p:extLst>
      <p:ext uri="{BB962C8B-B14F-4D97-AF65-F5344CB8AC3E}">
        <p14:creationId xmlns:p14="http://schemas.microsoft.com/office/powerpoint/2010/main" val="30169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E232-58A7-41CE-8F7C-943D533FE41C}"/>
              </a:ext>
            </a:extLst>
          </p:cNvPr>
          <p:cNvSpPr>
            <a:spLocks noGrp="1"/>
          </p:cNvSpPr>
          <p:nvPr>
            <p:ph type="title"/>
          </p:nvPr>
        </p:nvSpPr>
        <p:spPr/>
        <p:txBody>
          <a:bodyPr/>
          <a:lstStyle/>
          <a:p>
            <a:r>
              <a:rPr lang="en-IN" dirty="0"/>
              <a:t>Size of dev/test sets</a:t>
            </a:r>
          </a:p>
        </p:txBody>
      </p:sp>
      <p:sp>
        <p:nvSpPr>
          <p:cNvPr id="3" name="Content Placeholder 2">
            <a:extLst>
              <a:ext uri="{FF2B5EF4-FFF2-40B4-BE49-F238E27FC236}">
                <a16:creationId xmlns:a16="http://schemas.microsoft.com/office/drawing/2014/main" id="{8818C1CB-FC26-4934-AA8D-C121CC08BFF7}"/>
              </a:ext>
            </a:extLst>
          </p:cNvPr>
          <p:cNvSpPr>
            <a:spLocks noGrp="1"/>
          </p:cNvSpPr>
          <p:nvPr>
            <p:ph idx="1"/>
          </p:nvPr>
        </p:nvSpPr>
        <p:spPr/>
        <p:txBody>
          <a:bodyPr>
            <a:normAutofit/>
          </a:bodyPr>
          <a:lstStyle/>
          <a:p>
            <a:r>
              <a:rPr lang="en-IN" dirty="0"/>
              <a:t>Classifier A: 90% accuracy</a:t>
            </a:r>
          </a:p>
          <a:p>
            <a:r>
              <a:rPr lang="en-IN" dirty="0"/>
              <a:t>Classifier B: 90.1% accuracy</a:t>
            </a:r>
          </a:p>
          <a:p>
            <a:r>
              <a:rPr lang="en-IN" dirty="0">
                <a:solidFill>
                  <a:srgbClr val="C00000"/>
                </a:solidFill>
              </a:rPr>
              <a:t>Do we need to distinguish between the two classifiers</a:t>
            </a:r>
          </a:p>
          <a:p>
            <a:pPr lvl="1"/>
            <a:r>
              <a:rPr lang="en-IN" dirty="0"/>
              <a:t>Depends on application</a:t>
            </a:r>
          </a:p>
          <a:p>
            <a:pPr lvl="1"/>
            <a:r>
              <a:rPr lang="en-IN" dirty="0"/>
              <a:t>Web search, recommendation system: 0.01% improvement matters</a:t>
            </a:r>
          </a:p>
          <a:p>
            <a:r>
              <a:rPr lang="en-IN" dirty="0">
                <a:solidFill>
                  <a:srgbClr val="C00000"/>
                </a:solidFill>
              </a:rPr>
              <a:t>If yes, what  </a:t>
            </a:r>
            <a:r>
              <a:rPr lang="en-US" dirty="0">
                <a:solidFill>
                  <a:srgbClr val="C00000"/>
                </a:solidFill>
              </a:rPr>
              <a:t>what should be Dev set: 100? 1,000? 10,000? More?</a:t>
            </a:r>
          </a:p>
          <a:p>
            <a:r>
              <a:rPr lang="en-IN" dirty="0">
                <a:solidFill>
                  <a:srgbClr val="C00000"/>
                </a:solidFill>
              </a:rPr>
              <a:t>How should training/dev/test datasets be distributed?</a:t>
            </a:r>
          </a:p>
        </p:txBody>
      </p:sp>
    </p:spTree>
    <p:extLst>
      <p:ext uri="{BB962C8B-B14F-4D97-AF65-F5344CB8AC3E}">
        <p14:creationId xmlns:p14="http://schemas.microsoft.com/office/powerpoint/2010/main" val="2211115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E232-58A7-41CE-8F7C-943D533FE41C}"/>
              </a:ext>
            </a:extLst>
          </p:cNvPr>
          <p:cNvSpPr>
            <a:spLocks noGrp="1"/>
          </p:cNvSpPr>
          <p:nvPr>
            <p:ph type="title"/>
          </p:nvPr>
        </p:nvSpPr>
        <p:spPr/>
        <p:txBody>
          <a:bodyPr/>
          <a:lstStyle/>
          <a:p>
            <a:r>
              <a:rPr lang="en-IN" dirty="0"/>
              <a:t>Size of dev/test sets</a:t>
            </a:r>
          </a:p>
        </p:txBody>
      </p:sp>
      <p:sp>
        <p:nvSpPr>
          <p:cNvPr id="3" name="Content Placeholder 2">
            <a:extLst>
              <a:ext uri="{FF2B5EF4-FFF2-40B4-BE49-F238E27FC236}">
                <a16:creationId xmlns:a16="http://schemas.microsoft.com/office/drawing/2014/main" id="{8818C1CB-FC26-4934-AA8D-C121CC08BFF7}"/>
              </a:ext>
            </a:extLst>
          </p:cNvPr>
          <p:cNvSpPr>
            <a:spLocks noGrp="1"/>
          </p:cNvSpPr>
          <p:nvPr>
            <p:ph idx="1"/>
          </p:nvPr>
        </p:nvSpPr>
        <p:spPr/>
        <p:txBody>
          <a:bodyPr>
            <a:normAutofit fontScale="92500" lnSpcReduction="10000"/>
          </a:bodyPr>
          <a:lstStyle/>
          <a:p>
            <a:r>
              <a:rPr lang="en-IN" dirty="0"/>
              <a:t>Classifier A: 90% accuracy</a:t>
            </a:r>
          </a:p>
          <a:p>
            <a:r>
              <a:rPr lang="en-IN" dirty="0"/>
              <a:t>Classifier B: 90.1% accuracy</a:t>
            </a:r>
          </a:p>
          <a:p>
            <a:r>
              <a:rPr lang="en-IN" dirty="0">
                <a:solidFill>
                  <a:srgbClr val="C00000"/>
                </a:solidFill>
              </a:rPr>
              <a:t>Do we need to distinguish between the two classifiers</a:t>
            </a:r>
          </a:p>
          <a:p>
            <a:pPr lvl="1"/>
            <a:r>
              <a:rPr lang="en-IN" dirty="0"/>
              <a:t>Depends on application</a:t>
            </a:r>
          </a:p>
          <a:p>
            <a:pPr lvl="1"/>
            <a:r>
              <a:rPr lang="en-IN" dirty="0"/>
              <a:t>Web search, recommendation system: 0.01% improvement matters</a:t>
            </a:r>
          </a:p>
          <a:p>
            <a:r>
              <a:rPr lang="en-IN" dirty="0">
                <a:solidFill>
                  <a:srgbClr val="C00000"/>
                </a:solidFill>
              </a:rPr>
              <a:t>If yes, what should be Dev set: 100? 1,000? 10,000? More?</a:t>
            </a:r>
          </a:p>
          <a:p>
            <a:r>
              <a:rPr lang="en-IN" dirty="0">
                <a:solidFill>
                  <a:srgbClr val="C00000"/>
                </a:solidFill>
              </a:rPr>
              <a:t>How should training/dev/test datasets be distributed?</a:t>
            </a:r>
          </a:p>
          <a:p>
            <a:pPr lvl="1"/>
            <a:r>
              <a:rPr lang="en-IN" dirty="0"/>
              <a:t>Historically (Small data sets) : 70%, 20%, 10%</a:t>
            </a:r>
          </a:p>
          <a:p>
            <a:pPr lvl="1"/>
            <a:r>
              <a:rPr lang="en-IN" dirty="0"/>
              <a:t>Currently (Many applications have M size data sets):  </a:t>
            </a:r>
            <a:r>
              <a:rPr lang="en-IN" dirty="0">
                <a:latin typeface="+mj-lt"/>
              </a:rPr>
              <a:t>98</a:t>
            </a:r>
            <a:r>
              <a:rPr lang="en-IN" dirty="0"/>
              <a:t>%,  1%,  1% or 99%  0.5%  0.5%</a:t>
            </a:r>
          </a:p>
        </p:txBody>
      </p:sp>
    </p:spTree>
    <p:extLst>
      <p:ext uri="{BB962C8B-B14F-4D97-AF65-F5344CB8AC3E}">
        <p14:creationId xmlns:p14="http://schemas.microsoft.com/office/powerpoint/2010/main" val="286079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3F4A-A309-4F4D-9056-AA929C3F8696}"/>
              </a:ext>
            </a:extLst>
          </p:cNvPr>
          <p:cNvSpPr>
            <a:spLocks noGrp="1"/>
          </p:cNvSpPr>
          <p:nvPr>
            <p:ph type="title"/>
          </p:nvPr>
        </p:nvSpPr>
        <p:spPr/>
        <p:txBody>
          <a:bodyPr/>
          <a:lstStyle/>
          <a:p>
            <a:r>
              <a:rPr lang="en-IN" dirty="0"/>
              <a:t>Evaluating Classifiers</a:t>
            </a:r>
          </a:p>
        </p:txBody>
      </p:sp>
      <p:pic>
        <p:nvPicPr>
          <p:cNvPr id="4" name="Content Placeholder 3">
            <a:extLst>
              <a:ext uri="{FF2B5EF4-FFF2-40B4-BE49-F238E27FC236}">
                <a16:creationId xmlns:a16="http://schemas.microsoft.com/office/drawing/2014/main" id="{8D5C741B-CC8E-4A30-BBC4-ACF28F7F7584}"/>
              </a:ext>
            </a:extLst>
          </p:cNvPr>
          <p:cNvPicPr>
            <a:picLocks noGrp="1" noChangeAspect="1"/>
          </p:cNvPicPr>
          <p:nvPr>
            <p:ph idx="1"/>
          </p:nvPr>
        </p:nvPicPr>
        <p:blipFill>
          <a:blip r:embed="rId2"/>
          <a:stretch>
            <a:fillRect/>
          </a:stretch>
        </p:blipFill>
        <p:spPr>
          <a:xfrm>
            <a:off x="1467887" y="1935163"/>
            <a:ext cx="6208225" cy="4389437"/>
          </a:xfrm>
          <a:prstGeom prst="rect">
            <a:avLst/>
          </a:prstGeom>
        </p:spPr>
      </p:pic>
      <p:sp>
        <p:nvSpPr>
          <p:cNvPr id="5" name="TextBox 4">
            <a:extLst>
              <a:ext uri="{FF2B5EF4-FFF2-40B4-BE49-F238E27FC236}">
                <a16:creationId xmlns:a16="http://schemas.microsoft.com/office/drawing/2014/main" id="{BE25AAA3-E965-40A5-B124-0E599E25E1D5}"/>
              </a:ext>
            </a:extLst>
          </p:cNvPr>
          <p:cNvSpPr txBox="1"/>
          <p:nvPr/>
        </p:nvSpPr>
        <p:spPr>
          <a:xfrm>
            <a:off x="755576" y="6324600"/>
            <a:ext cx="7344816" cy="646331"/>
          </a:xfrm>
          <a:prstGeom prst="rect">
            <a:avLst/>
          </a:prstGeom>
          <a:noFill/>
        </p:spPr>
        <p:txBody>
          <a:bodyPr wrap="square" rtlCol="0">
            <a:spAutoFit/>
          </a:bodyPr>
          <a:lstStyle/>
          <a:p>
            <a:r>
              <a:rPr lang="en-IN" dirty="0"/>
              <a:t>Source: https://towardsdatascience.com/confusion-matrix-for-your-multi-class-machine-learning-model-ff9aa3bf7826</a:t>
            </a:r>
          </a:p>
        </p:txBody>
      </p:sp>
    </p:spTree>
    <p:extLst>
      <p:ext uri="{BB962C8B-B14F-4D97-AF65-F5344CB8AC3E}">
        <p14:creationId xmlns:p14="http://schemas.microsoft.com/office/powerpoint/2010/main" val="3662775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ECA6-C5A3-4DC6-90FB-AC82613E889C}"/>
              </a:ext>
            </a:extLst>
          </p:cNvPr>
          <p:cNvSpPr>
            <a:spLocks noGrp="1"/>
          </p:cNvSpPr>
          <p:nvPr>
            <p:ph type="title"/>
          </p:nvPr>
        </p:nvSpPr>
        <p:spPr/>
        <p:txBody>
          <a:bodyPr>
            <a:normAutofit fontScale="90000"/>
          </a:bodyPr>
          <a:lstStyle/>
          <a:p>
            <a:br>
              <a:rPr lang="en-US" dirty="0"/>
            </a:br>
            <a:br>
              <a:rPr lang="en-US" dirty="0"/>
            </a:br>
            <a:br>
              <a:rPr lang="en-IN" dirty="0"/>
            </a:br>
            <a:r>
              <a:rPr lang="en-US" sz="4400" dirty="0"/>
              <a:t>The myths gave expressions to the timeless impulse to create artificial life*</a:t>
            </a:r>
            <a:endParaRPr lang="en-IN" sz="4400" dirty="0"/>
          </a:p>
        </p:txBody>
      </p:sp>
      <p:sp>
        <p:nvSpPr>
          <p:cNvPr id="3" name="Content Placeholder 2">
            <a:extLst>
              <a:ext uri="{FF2B5EF4-FFF2-40B4-BE49-F238E27FC236}">
                <a16:creationId xmlns:a16="http://schemas.microsoft.com/office/drawing/2014/main" id="{E65A1285-34CD-4EDD-87D9-E4839D627C2B}"/>
              </a:ext>
            </a:extLst>
          </p:cNvPr>
          <p:cNvSpPr>
            <a:spLocks noGrp="1"/>
          </p:cNvSpPr>
          <p:nvPr>
            <p:ph idx="1"/>
          </p:nvPr>
        </p:nvSpPr>
        <p:spPr/>
        <p:txBody>
          <a:bodyPr>
            <a:normAutofit lnSpcReduction="10000"/>
          </a:bodyPr>
          <a:lstStyle/>
          <a:p>
            <a:r>
              <a:rPr lang="en-IN" sz="2400" dirty="0"/>
              <a:t>Beings that were made, not born</a:t>
            </a:r>
          </a:p>
          <a:p>
            <a:r>
              <a:rPr lang="en-IN" sz="2400" dirty="0"/>
              <a:t>Jason and the Argonauts, the bronze robot Talos, the techno-witch Medea, the genius craftsman Daedalus, the fire-bringer Prometheus, and Pandora, the evil bot created by Hephaestus, the god of invention.</a:t>
            </a:r>
          </a:p>
          <a:p>
            <a:r>
              <a:rPr lang="en-IN" sz="2400" dirty="0">
                <a:solidFill>
                  <a:srgbClr val="333333"/>
                </a:solidFill>
                <a:latin typeface="Calibri" panose="020F0502020204030204" pitchFamily="34" charset="0"/>
                <a:ea typeface="Calibri" panose="020F0502020204030204" pitchFamily="34" charset="0"/>
              </a:rPr>
              <a:t>Greek poets Hesiod and Homer (750-650 BCE):  R</a:t>
            </a:r>
            <a:r>
              <a:rPr lang="en-US" sz="2400" dirty="0" err="1"/>
              <a:t>einforced</a:t>
            </a:r>
            <a:r>
              <a:rPr lang="en-US" sz="2400" dirty="0"/>
              <a:t> the notion that imagination is the spirit that unites myth and science.</a:t>
            </a:r>
          </a:p>
          <a:p>
            <a:r>
              <a:rPr lang="en-IN" sz="2400" dirty="0"/>
              <a:t>Medieval craftsman: Automatic moving Machines</a:t>
            </a:r>
            <a:endParaRPr lang="en-US" sz="2400" dirty="0"/>
          </a:p>
          <a:p>
            <a:pPr marL="0" indent="0">
              <a:buNone/>
            </a:pPr>
            <a:r>
              <a:rPr lang="en-US" dirty="0"/>
              <a:t>*Mayor, Adrienne. Gods and Robots, Princeton University Press. Kindle Edition. </a:t>
            </a:r>
            <a:endParaRPr lang="en-IN" dirty="0"/>
          </a:p>
        </p:txBody>
      </p:sp>
    </p:spTree>
    <p:extLst>
      <p:ext uri="{BB962C8B-B14F-4D97-AF65-F5344CB8AC3E}">
        <p14:creationId xmlns:p14="http://schemas.microsoft.com/office/powerpoint/2010/main" val="3404004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5509-9642-4690-ACC8-68086DAFF2AE}"/>
              </a:ext>
            </a:extLst>
          </p:cNvPr>
          <p:cNvSpPr>
            <a:spLocks noGrp="1"/>
          </p:cNvSpPr>
          <p:nvPr>
            <p:ph type="title"/>
          </p:nvPr>
        </p:nvSpPr>
        <p:spPr/>
        <p:txBody>
          <a:bodyPr>
            <a:normAutofit/>
          </a:bodyPr>
          <a:lstStyle/>
          <a:p>
            <a:r>
              <a:rPr lang="en-IN" dirty="0"/>
              <a:t>Evaluating Classifiers</a:t>
            </a:r>
          </a:p>
        </p:txBody>
      </p:sp>
      <p:sp>
        <p:nvSpPr>
          <p:cNvPr id="3" name="Content Placeholder 2">
            <a:extLst>
              <a:ext uri="{FF2B5EF4-FFF2-40B4-BE49-F238E27FC236}">
                <a16:creationId xmlns:a16="http://schemas.microsoft.com/office/drawing/2014/main" id="{5E6863B9-6DD0-4FC6-84FF-C7FB9047119D}"/>
              </a:ext>
            </a:extLst>
          </p:cNvPr>
          <p:cNvSpPr>
            <a:spLocks noGrp="1"/>
          </p:cNvSpPr>
          <p:nvPr>
            <p:ph idx="1"/>
          </p:nvPr>
        </p:nvSpPr>
        <p:spPr/>
        <p:txBody>
          <a:bodyPr/>
          <a:lstStyle/>
          <a:p>
            <a:r>
              <a:rPr lang="en-IN" dirty="0"/>
              <a:t>Recall (Sensitivity): TP/(TP+FN) </a:t>
            </a:r>
          </a:p>
          <a:p>
            <a:pPr lvl="1"/>
            <a:r>
              <a:rPr lang="en-IN" dirty="0"/>
              <a:t>True Positives/All Positives</a:t>
            </a:r>
          </a:p>
          <a:p>
            <a:r>
              <a:rPr lang="en-IN" dirty="0"/>
              <a:t>Specificity: TN/ (TN+FP)</a:t>
            </a:r>
          </a:p>
          <a:p>
            <a:pPr lvl="1"/>
            <a:r>
              <a:rPr lang="en-IN" dirty="0"/>
              <a:t>True Negatives/All Negatives</a:t>
            </a:r>
          </a:p>
          <a:p>
            <a:r>
              <a:rPr lang="en-IN" dirty="0"/>
              <a:t>Precision: TP/(TP + FP)</a:t>
            </a:r>
          </a:p>
          <a:p>
            <a:pPr lvl="1"/>
            <a:r>
              <a:rPr lang="en-IN" dirty="0"/>
              <a:t>True Positives/Reported Positive</a:t>
            </a:r>
          </a:p>
          <a:p>
            <a:r>
              <a:rPr lang="en-IN" dirty="0"/>
              <a:t>Accuracy:  (TP+ TN)/(TP+FP+TN+FN)</a:t>
            </a:r>
          </a:p>
          <a:p>
            <a:endParaRPr lang="en-IN" dirty="0"/>
          </a:p>
          <a:p>
            <a:pPr lvl="1"/>
            <a:endParaRPr lang="en-IN" dirty="0"/>
          </a:p>
          <a:p>
            <a:pPr lvl="1"/>
            <a:endParaRPr lang="en-IN" dirty="0"/>
          </a:p>
          <a:p>
            <a:endParaRPr lang="en-IN" dirty="0"/>
          </a:p>
          <a:p>
            <a:endParaRPr lang="en-IN" dirty="0"/>
          </a:p>
          <a:p>
            <a:pPr marL="0" indent="0">
              <a:buNone/>
            </a:pPr>
            <a:endParaRPr lang="en-IN" dirty="0"/>
          </a:p>
        </p:txBody>
      </p:sp>
      <p:graphicFrame>
        <p:nvGraphicFramePr>
          <p:cNvPr id="6" name="Table 6">
            <a:extLst>
              <a:ext uri="{FF2B5EF4-FFF2-40B4-BE49-F238E27FC236}">
                <a16:creationId xmlns:a16="http://schemas.microsoft.com/office/drawing/2014/main" id="{B607D00A-3DF5-4A8F-B509-6E633CD79EAF}"/>
              </a:ext>
            </a:extLst>
          </p:cNvPr>
          <p:cNvGraphicFramePr>
            <a:graphicFrameLocks noGrp="1"/>
          </p:cNvGraphicFramePr>
          <p:nvPr>
            <p:extLst>
              <p:ext uri="{D42A27DB-BD31-4B8C-83A1-F6EECF244321}">
                <p14:modId xmlns:p14="http://schemas.microsoft.com/office/powerpoint/2010/main" val="3564426904"/>
              </p:ext>
            </p:extLst>
          </p:nvPr>
        </p:nvGraphicFramePr>
        <p:xfrm>
          <a:off x="827584" y="5157192"/>
          <a:ext cx="6096000" cy="1097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9328439"/>
                    </a:ext>
                  </a:extLst>
                </a:gridCol>
                <a:gridCol w="2032000">
                  <a:extLst>
                    <a:ext uri="{9D8B030D-6E8A-4147-A177-3AD203B41FA5}">
                      <a16:colId xmlns:a16="http://schemas.microsoft.com/office/drawing/2014/main" val="1092188863"/>
                    </a:ext>
                  </a:extLst>
                </a:gridCol>
                <a:gridCol w="2032000">
                  <a:extLst>
                    <a:ext uri="{9D8B030D-6E8A-4147-A177-3AD203B41FA5}">
                      <a16:colId xmlns:a16="http://schemas.microsoft.com/office/drawing/2014/main" val="1827410391"/>
                    </a:ext>
                  </a:extLst>
                </a:gridCol>
              </a:tblGrid>
              <a:tr h="0">
                <a:tc>
                  <a:txBody>
                    <a:bodyPr/>
                    <a:lstStyle/>
                    <a:p>
                      <a:r>
                        <a:rPr lang="en-IN" dirty="0"/>
                        <a:t>Classifier</a:t>
                      </a:r>
                    </a:p>
                  </a:txBody>
                  <a:tcPr/>
                </a:tc>
                <a:tc>
                  <a:txBody>
                    <a:bodyPr/>
                    <a:lstStyle/>
                    <a:p>
                      <a:r>
                        <a:rPr lang="en-IN" dirty="0"/>
                        <a:t>Precision </a:t>
                      </a:r>
                    </a:p>
                  </a:txBody>
                  <a:tcPr/>
                </a:tc>
                <a:tc>
                  <a:txBody>
                    <a:bodyPr/>
                    <a:lstStyle/>
                    <a:p>
                      <a:r>
                        <a:rPr lang="en-IN" dirty="0"/>
                        <a:t>Recall</a:t>
                      </a:r>
                    </a:p>
                  </a:txBody>
                  <a:tcPr/>
                </a:tc>
                <a:extLst>
                  <a:ext uri="{0D108BD9-81ED-4DB2-BD59-A6C34878D82A}">
                    <a16:rowId xmlns:a16="http://schemas.microsoft.com/office/drawing/2014/main" val="1328996969"/>
                  </a:ext>
                </a:extLst>
              </a:tr>
              <a:tr h="0">
                <a:tc>
                  <a:txBody>
                    <a:bodyPr/>
                    <a:lstStyle/>
                    <a:p>
                      <a:r>
                        <a:rPr lang="en-IN" dirty="0"/>
                        <a:t>A</a:t>
                      </a:r>
                    </a:p>
                  </a:txBody>
                  <a:tcPr/>
                </a:tc>
                <a:tc>
                  <a:txBody>
                    <a:bodyPr/>
                    <a:lstStyle/>
                    <a:p>
                      <a:r>
                        <a:rPr lang="en-IN" dirty="0"/>
                        <a:t>95%</a:t>
                      </a:r>
                    </a:p>
                  </a:txBody>
                  <a:tcPr/>
                </a:tc>
                <a:tc>
                  <a:txBody>
                    <a:bodyPr/>
                    <a:lstStyle/>
                    <a:p>
                      <a:r>
                        <a:rPr lang="en-IN" dirty="0"/>
                        <a:t>90%</a:t>
                      </a:r>
                    </a:p>
                  </a:txBody>
                  <a:tcPr/>
                </a:tc>
                <a:extLst>
                  <a:ext uri="{0D108BD9-81ED-4DB2-BD59-A6C34878D82A}">
                    <a16:rowId xmlns:a16="http://schemas.microsoft.com/office/drawing/2014/main" val="1867507613"/>
                  </a:ext>
                </a:extLst>
              </a:tr>
              <a:tr h="0">
                <a:tc>
                  <a:txBody>
                    <a:bodyPr/>
                    <a:lstStyle/>
                    <a:p>
                      <a:r>
                        <a:rPr lang="en-IN" dirty="0"/>
                        <a:t>B</a:t>
                      </a:r>
                    </a:p>
                  </a:txBody>
                  <a:tcPr/>
                </a:tc>
                <a:tc>
                  <a:txBody>
                    <a:bodyPr/>
                    <a:lstStyle/>
                    <a:p>
                      <a:r>
                        <a:rPr lang="en-IN" dirty="0"/>
                        <a:t>98%</a:t>
                      </a:r>
                    </a:p>
                  </a:txBody>
                  <a:tcPr/>
                </a:tc>
                <a:tc>
                  <a:txBody>
                    <a:bodyPr/>
                    <a:lstStyle/>
                    <a:p>
                      <a:r>
                        <a:rPr lang="en-IN" dirty="0"/>
                        <a:t>85%</a:t>
                      </a:r>
                    </a:p>
                  </a:txBody>
                  <a:tcPr/>
                </a:tc>
                <a:extLst>
                  <a:ext uri="{0D108BD9-81ED-4DB2-BD59-A6C34878D82A}">
                    <a16:rowId xmlns:a16="http://schemas.microsoft.com/office/drawing/2014/main" val="1143032377"/>
                  </a:ext>
                </a:extLst>
              </a:tr>
            </a:tbl>
          </a:graphicData>
        </a:graphic>
      </p:graphicFrame>
    </p:spTree>
    <p:extLst>
      <p:ext uri="{BB962C8B-B14F-4D97-AF65-F5344CB8AC3E}">
        <p14:creationId xmlns:p14="http://schemas.microsoft.com/office/powerpoint/2010/main" val="3503663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4F7D-74A8-4009-A511-B6E01D9E7480}"/>
              </a:ext>
            </a:extLst>
          </p:cNvPr>
          <p:cNvSpPr>
            <a:spLocks noGrp="1"/>
          </p:cNvSpPr>
          <p:nvPr>
            <p:ph type="title"/>
          </p:nvPr>
        </p:nvSpPr>
        <p:spPr/>
        <p:txBody>
          <a:bodyPr>
            <a:normAutofit fontScale="90000"/>
          </a:bodyPr>
          <a:lstStyle/>
          <a:p>
            <a:r>
              <a:rPr lang="en-IN" dirty="0"/>
              <a:t>Single-number evaluation metric</a:t>
            </a:r>
          </a:p>
        </p:txBody>
      </p:sp>
      <p:graphicFrame>
        <p:nvGraphicFramePr>
          <p:cNvPr id="4" name="Table 4">
            <a:extLst>
              <a:ext uri="{FF2B5EF4-FFF2-40B4-BE49-F238E27FC236}">
                <a16:creationId xmlns:a16="http://schemas.microsoft.com/office/drawing/2014/main" id="{9448B5F1-C764-49E2-830D-C2D4C9C2CFDA}"/>
              </a:ext>
            </a:extLst>
          </p:cNvPr>
          <p:cNvGraphicFramePr>
            <a:graphicFrameLocks noGrp="1"/>
          </p:cNvGraphicFramePr>
          <p:nvPr>
            <p:ph idx="1"/>
            <p:extLst>
              <p:ext uri="{D42A27DB-BD31-4B8C-83A1-F6EECF244321}">
                <p14:modId xmlns:p14="http://schemas.microsoft.com/office/powerpoint/2010/main" val="451226113"/>
              </p:ext>
            </p:extLst>
          </p:nvPr>
        </p:nvGraphicFramePr>
        <p:xfrm>
          <a:off x="457200" y="2132856"/>
          <a:ext cx="6131024" cy="1127760"/>
        </p:xfrm>
        <a:graphic>
          <a:graphicData uri="http://schemas.openxmlformats.org/drawingml/2006/table">
            <a:tbl>
              <a:tblPr firstRow="1" bandRow="1">
                <a:tableStyleId>{5C22544A-7EE6-4342-B048-85BDC9FD1C3A}</a:tableStyleId>
              </a:tblPr>
              <a:tblGrid>
                <a:gridCol w="1532756">
                  <a:extLst>
                    <a:ext uri="{9D8B030D-6E8A-4147-A177-3AD203B41FA5}">
                      <a16:colId xmlns:a16="http://schemas.microsoft.com/office/drawing/2014/main" val="536552090"/>
                    </a:ext>
                  </a:extLst>
                </a:gridCol>
                <a:gridCol w="1532756">
                  <a:extLst>
                    <a:ext uri="{9D8B030D-6E8A-4147-A177-3AD203B41FA5}">
                      <a16:colId xmlns:a16="http://schemas.microsoft.com/office/drawing/2014/main" val="3662667671"/>
                    </a:ext>
                  </a:extLst>
                </a:gridCol>
                <a:gridCol w="1532756">
                  <a:extLst>
                    <a:ext uri="{9D8B030D-6E8A-4147-A177-3AD203B41FA5}">
                      <a16:colId xmlns:a16="http://schemas.microsoft.com/office/drawing/2014/main" val="2829404719"/>
                    </a:ext>
                  </a:extLst>
                </a:gridCol>
                <a:gridCol w="1532756">
                  <a:extLst>
                    <a:ext uri="{9D8B030D-6E8A-4147-A177-3AD203B41FA5}">
                      <a16:colId xmlns:a16="http://schemas.microsoft.com/office/drawing/2014/main" val="2941768366"/>
                    </a:ext>
                  </a:extLst>
                </a:gridCol>
              </a:tblGrid>
              <a:tr h="381000">
                <a:tc>
                  <a:txBody>
                    <a:bodyPr/>
                    <a:lstStyle/>
                    <a:p>
                      <a:r>
                        <a:rPr kumimoji="0" lang="en-IN" sz="1800" b="1" i="0" u="none" strike="noStrike" kern="1200" cap="none" spc="0" normalizeH="0" baseline="0" noProof="0" dirty="0">
                          <a:ln>
                            <a:noFill/>
                          </a:ln>
                          <a:solidFill>
                            <a:prstClr val="white"/>
                          </a:solidFill>
                          <a:effectLst/>
                          <a:uLnTx/>
                          <a:uFillTx/>
                          <a:latin typeface="+mn-lt"/>
                          <a:ea typeface="+mn-ea"/>
                          <a:cs typeface="+mn-cs"/>
                        </a:rPr>
                        <a:t>F1 Score</a:t>
                      </a:r>
                      <a:endParaRPr lang="en-IN" dirty="0"/>
                    </a:p>
                  </a:txBody>
                  <a:tcPr/>
                </a:tc>
                <a:tc>
                  <a:txBody>
                    <a:bodyPr/>
                    <a:lstStyle/>
                    <a:p>
                      <a:r>
                        <a:rPr lang="en-IN" dirty="0"/>
                        <a:t>Precision </a:t>
                      </a:r>
                    </a:p>
                  </a:txBody>
                  <a:tcPr/>
                </a:tc>
                <a:tc>
                  <a:txBody>
                    <a:bodyPr/>
                    <a:lstStyle/>
                    <a:p>
                      <a:r>
                        <a:rPr lang="en-IN" dirty="0"/>
                        <a:t>Recall</a:t>
                      </a:r>
                    </a:p>
                  </a:txBody>
                  <a:tcPr/>
                </a:tc>
                <a:tc>
                  <a:txBody>
                    <a:bodyPr/>
                    <a:lstStyle/>
                    <a:p>
                      <a:r>
                        <a:rPr lang="en-IN" dirty="0"/>
                        <a:t>F1 Score</a:t>
                      </a:r>
                    </a:p>
                  </a:txBody>
                  <a:tcPr/>
                </a:tc>
                <a:extLst>
                  <a:ext uri="{0D108BD9-81ED-4DB2-BD59-A6C34878D82A}">
                    <a16:rowId xmlns:a16="http://schemas.microsoft.com/office/drawing/2014/main" val="2762397463"/>
                  </a:ext>
                </a:extLst>
              </a:tr>
              <a:tr h="381000">
                <a:tc>
                  <a:txBody>
                    <a:bodyPr/>
                    <a:lstStyle/>
                    <a:p>
                      <a:r>
                        <a:rPr lang="en-IN" dirty="0"/>
                        <a:t>A</a:t>
                      </a:r>
                    </a:p>
                  </a:txBody>
                  <a:tcPr/>
                </a:tc>
                <a:tc>
                  <a:txBody>
                    <a:bodyPr/>
                    <a:lstStyle/>
                    <a:p>
                      <a:r>
                        <a:rPr lang="en-IN" dirty="0"/>
                        <a:t>95%</a:t>
                      </a:r>
                    </a:p>
                  </a:txBody>
                  <a:tcPr/>
                </a:tc>
                <a:tc>
                  <a:txBody>
                    <a:bodyPr/>
                    <a:lstStyle/>
                    <a:p>
                      <a:r>
                        <a:rPr lang="en-IN" dirty="0"/>
                        <a:t>90%</a:t>
                      </a:r>
                    </a:p>
                  </a:txBody>
                  <a:tcPr/>
                </a:tc>
                <a:tc>
                  <a:txBody>
                    <a:bodyPr/>
                    <a:lstStyle/>
                    <a:p>
                      <a:r>
                        <a:rPr lang="en-IN" dirty="0"/>
                        <a:t>92.4%</a:t>
                      </a:r>
                    </a:p>
                  </a:txBody>
                  <a:tcPr/>
                </a:tc>
                <a:extLst>
                  <a:ext uri="{0D108BD9-81ED-4DB2-BD59-A6C34878D82A}">
                    <a16:rowId xmlns:a16="http://schemas.microsoft.com/office/drawing/2014/main" val="587593393"/>
                  </a:ext>
                </a:extLst>
              </a:tr>
              <a:tr h="246112">
                <a:tc>
                  <a:txBody>
                    <a:bodyPr/>
                    <a:lstStyle/>
                    <a:p>
                      <a:r>
                        <a:rPr lang="en-IN" dirty="0"/>
                        <a:t>B</a:t>
                      </a:r>
                    </a:p>
                  </a:txBody>
                  <a:tcPr/>
                </a:tc>
                <a:tc>
                  <a:txBody>
                    <a:bodyPr/>
                    <a:lstStyle/>
                    <a:p>
                      <a:r>
                        <a:rPr lang="en-IN" dirty="0"/>
                        <a:t>98%</a:t>
                      </a:r>
                    </a:p>
                  </a:txBody>
                  <a:tcPr/>
                </a:tc>
                <a:tc>
                  <a:txBody>
                    <a:bodyPr/>
                    <a:lstStyle/>
                    <a:p>
                      <a:r>
                        <a:rPr lang="en-IN" dirty="0"/>
                        <a:t>85%</a:t>
                      </a:r>
                    </a:p>
                  </a:txBody>
                  <a:tcPr/>
                </a:tc>
                <a:tc>
                  <a:txBody>
                    <a:bodyPr/>
                    <a:lstStyle/>
                    <a:p>
                      <a:r>
                        <a:rPr lang="en-IN" dirty="0"/>
                        <a:t>91%</a:t>
                      </a:r>
                    </a:p>
                  </a:txBody>
                  <a:tcPr/>
                </a:tc>
                <a:extLst>
                  <a:ext uri="{0D108BD9-81ED-4DB2-BD59-A6C34878D82A}">
                    <a16:rowId xmlns:a16="http://schemas.microsoft.com/office/drawing/2014/main" val="2327140342"/>
                  </a:ext>
                </a:extLst>
              </a:tr>
            </a:tbl>
          </a:graphicData>
        </a:graphic>
      </p:graphicFrame>
      <p:sp>
        <p:nvSpPr>
          <p:cNvPr id="6" name="Rectangle 5">
            <a:extLst>
              <a:ext uri="{FF2B5EF4-FFF2-40B4-BE49-F238E27FC236}">
                <a16:creationId xmlns:a16="http://schemas.microsoft.com/office/drawing/2014/main" id="{2CCF1196-C1F2-45A4-8739-4F597B74933E}"/>
              </a:ext>
            </a:extLst>
          </p:cNvPr>
          <p:cNvSpPr/>
          <p:nvPr/>
        </p:nvSpPr>
        <p:spPr>
          <a:xfrm>
            <a:off x="457200" y="3628277"/>
            <a:ext cx="5805500" cy="523220"/>
          </a:xfrm>
          <a:prstGeom prst="rect">
            <a:avLst/>
          </a:prstGeom>
        </p:spPr>
        <p:txBody>
          <a:bodyPr wrap="none">
            <a:spAutoFit/>
          </a:bodyPr>
          <a:lstStyle/>
          <a:p>
            <a:r>
              <a:rPr lang="en-IN" sz="2800" dirty="0"/>
              <a:t>Use some kind of averaging operator</a:t>
            </a:r>
          </a:p>
        </p:txBody>
      </p:sp>
    </p:spTree>
    <p:extLst>
      <p:ext uri="{BB962C8B-B14F-4D97-AF65-F5344CB8AC3E}">
        <p14:creationId xmlns:p14="http://schemas.microsoft.com/office/powerpoint/2010/main" val="1893995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17DE-BCE9-47C4-9C56-305B64D7FAA5}"/>
              </a:ext>
            </a:extLst>
          </p:cNvPr>
          <p:cNvSpPr>
            <a:spLocks noGrp="1"/>
          </p:cNvSpPr>
          <p:nvPr>
            <p:ph type="title"/>
          </p:nvPr>
        </p:nvSpPr>
        <p:spPr/>
        <p:txBody>
          <a:bodyPr>
            <a:normAutofit fontScale="90000"/>
          </a:bodyPr>
          <a:lstStyle/>
          <a:p>
            <a:r>
              <a:rPr lang="en-IN" dirty="0"/>
              <a:t>Single-number evaluation metric</a:t>
            </a:r>
          </a:p>
        </p:txBody>
      </p:sp>
      <p:sp>
        <p:nvSpPr>
          <p:cNvPr id="3" name="Content Placeholder 2">
            <a:extLst>
              <a:ext uri="{FF2B5EF4-FFF2-40B4-BE49-F238E27FC236}">
                <a16:creationId xmlns:a16="http://schemas.microsoft.com/office/drawing/2014/main" id="{03A17684-8067-4F4B-B990-A7EC305BCF6D}"/>
              </a:ext>
            </a:extLst>
          </p:cNvPr>
          <p:cNvSpPr>
            <a:spLocks noGrp="1"/>
          </p:cNvSpPr>
          <p:nvPr>
            <p:ph idx="1"/>
          </p:nvPr>
        </p:nvSpPr>
        <p:spPr/>
        <p:txBody>
          <a:bodyPr/>
          <a:lstStyle/>
          <a:p>
            <a:r>
              <a:rPr lang="en-US" sz="3200" dirty="0"/>
              <a:t>Suppose you are separately tracking the accuracy of your cat classifier in four key markets: </a:t>
            </a:r>
          </a:p>
          <a:p>
            <a:pPr lvl="1"/>
            <a:r>
              <a:rPr lang="en-US" sz="3200" dirty="0"/>
              <a:t>(</a:t>
            </a:r>
            <a:r>
              <a:rPr lang="en-US" sz="3200" dirty="0" err="1"/>
              <a:t>i</a:t>
            </a:r>
            <a:r>
              <a:rPr lang="en-US" sz="3200" dirty="0"/>
              <a:t>) US, (ii) China, (iii) India, and (iv) Other. </a:t>
            </a:r>
          </a:p>
          <a:p>
            <a:r>
              <a:rPr lang="en-US" sz="3200" dirty="0"/>
              <a:t>This gives four metrics. </a:t>
            </a:r>
          </a:p>
          <a:p>
            <a:r>
              <a:rPr lang="en-US" sz="3200" dirty="0"/>
              <a:t>Consider</a:t>
            </a:r>
            <a:r>
              <a:rPr lang="en-US" dirty="0"/>
              <a:t>: </a:t>
            </a:r>
            <a:r>
              <a:rPr lang="en-US" sz="3200" dirty="0"/>
              <a:t>an average or weighted average</a:t>
            </a:r>
            <a:endParaRPr lang="en-IN" sz="3200" dirty="0"/>
          </a:p>
        </p:txBody>
      </p:sp>
    </p:spTree>
    <p:extLst>
      <p:ext uri="{BB962C8B-B14F-4D97-AF65-F5344CB8AC3E}">
        <p14:creationId xmlns:p14="http://schemas.microsoft.com/office/powerpoint/2010/main" val="933966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BA4F-0B8F-4DE1-AF7E-1E4B55FF2A24}"/>
              </a:ext>
            </a:extLst>
          </p:cNvPr>
          <p:cNvSpPr>
            <a:spLocks noGrp="1"/>
          </p:cNvSpPr>
          <p:nvPr>
            <p:ph type="title"/>
          </p:nvPr>
        </p:nvSpPr>
        <p:spPr/>
        <p:txBody>
          <a:bodyPr>
            <a:normAutofit fontScale="90000"/>
          </a:bodyPr>
          <a:lstStyle/>
          <a:p>
            <a:r>
              <a:rPr lang="en-IN" dirty="0"/>
              <a:t>Optimizing and Satisficing Metrics</a:t>
            </a:r>
          </a:p>
        </p:txBody>
      </p:sp>
      <p:sp>
        <p:nvSpPr>
          <p:cNvPr id="3" name="Content Placeholder 2">
            <a:extLst>
              <a:ext uri="{FF2B5EF4-FFF2-40B4-BE49-F238E27FC236}">
                <a16:creationId xmlns:a16="http://schemas.microsoft.com/office/drawing/2014/main" id="{C62F9391-1B76-40AC-8B35-FE4A719695C7}"/>
              </a:ext>
            </a:extLst>
          </p:cNvPr>
          <p:cNvSpPr>
            <a:spLocks noGrp="1"/>
          </p:cNvSpPr>
          <p:nvPr>
            <p:ph idx="1"/>
          </p:nvPr>
        </p:nvSpPr>
        <p:spPr/>
        <p:txBody>
          <a:bodyPr/>
          <a:lstStyle/>
          <a:p>
            <a:r>
              <a:rPr lang="en-IN" dirty="0"/>
              <a:t>Accuracy Vs Running time</a:t>
            </a:r>
          </a:p>
          <a:p>
            <a:endParaRPr lang="en-IN" dirty="0"/>
          </a:p>
        </p:txBody>
      </p:sp>
      <p:graphicFrame>
        <p:nvGraphicFramePr>
          <p:cNvPr id="4" name="Table 4">
            <a:extLst>
              <a:ext uri="{FF2B5EF4-FFF2-40B4-BE49-F238E27FC236}">
                <a16:creationId xmlns:a16="http://schemas.microsoft.com/office/drawing/2014/main" id="{E357A2C0-B90E-43E3-9FA5-498F60F92F9F}"/>
              </a:ext>
            </a:extLst>
          </p:cNvPr>
          <p:cNvGraphicFramePr>
            <a:graphicFrameLocks noGrp="1"/>
          </p:cNvGraphicFramePr>
          <p:nvPr>
            <p:extLst>
              <p:ext uri="{D42A27DB-BD31-4B8C-83A1-F6EECF244321}">
                <p14:modId xmlns:p14="http://schemas.microsoft.com/office/powerpoint/2010/main" val="3712366904"/>
              </p:ext>
            </p:extLst>
          </p:nvPr>
        </p:nvGraphicFramePr>
        <p:xfrm>
          <a:off x="755576" y="2780928"/>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822493687"/>
                    </a:ext>
                  </a:extLst>
                </a:gridCol>
                <a:gridCol w="2032000">
                  <a:extLst>
                    <a:ext uri="{9D8B030D-6E8A-4147-A177-3AD203B41FA5}">
                      <a16:colId xmlns:a16="http://schemas.microsoft.com/office/drawing/2014/main" val="3583868840"/>
                    </a:ext>
                  </a:extLst>
                </a:gridCol>
                <a:gridCol w="2032000">
                  <a:extLst>
                    <a:ext uri="{9D8B030D-6E8A-4147-A177-3AD203B41FA5}">
                      <a16:colId xmlns:a16="http://schemas.microsoft.com/office/drawing/2014/main" val="2718007043"/>
                    </a:ext>
                  </a:extLst>
                </a:gridCol>
              </a:tblGrid>
              <a:tr h="370840">
                <a:tc>
                  <a:txBody>
                    <a:bodyPr/>
                    <a:lstStyle/>
                    <a:p>
                      <a:r>
                        <a:rPr lang="en-IN" dirty="0"/>
                        <a:t>Classifier</a:t>
                      </a:r>
                    </a:p>
                  </a:txBody>
                  <a:tcPr/>
                </a:tc>
                <a:tc>
                  <a:txBody>
                    <a:bodyPr/>
                    <a:lstStyle/>
                    <a:p>
                      <a:r>
                        <a:rPr lang="en-IN" dirty="0"/>
                        <a:t>Accuracy</a:t>
                      </a:r>
                    </a:p>
                  </a:txBody>
                  <a:tcPr/>
                </a:tc>
                <a:tc>
                  <a:txBody>
                    <a:bodyPr/>
                    <a:lstStyle/>
                    <a:p>
                      <a:r>
                        <a:rPr lang="en-IN" dirty="0"/>
                        <a:t>Running time</a:t>
                      </a:r>
                    </a:p>
                  </a:txBody>
                  <a:tcPr/>
                </a:tc>
                <a:extLst>
                  <a:ext uri="{0D108BD9-81ED-4DB2-BD59-A6C34878D82A}">
                    <a16:rowId xmlns:a16="http://schemas.microsoft.com/office/drawing/2014/main" val="3501973211"/>
                  </a:ext>
                </a:extLst>
              </a:tr>
              <a:tr h="370840">
                <a:tc>
                  <a:txBody>
                    <a:bodyPr/>
                    <a:lstStyle/>
                    <a:p>
                      <a:r>
                        <a:rPr lang="en-IN" dirty="0"/>
                        <a:t>A</a:t>
                      </a:r>
                    </a:p>
                  </a:txBody>
                  <a:tcPr/>
                </a:tc>
                <a:tc>
                  <a:txBody>
                    <a:bodyPr/>
                    <a:lstStyle/>
                    <a:p>
                      <a:r>
                        <a:rPr lang="en-IN" dirty="0"/>
                        <a:t>95%</a:t>
                      </a:r>
                    </a:p>
                  </a:txBody>
                  <a:tcPr/>
                </a:tc>
                <a:tc>
                  <a:txBody>
                    <a:bodyPr/>
                    <a:lstStyle/>
                    <a:p>
                      <a:r>
                        <a:rPr lang="en-IN" dirty="0"/>
                        <a:t>80ms</a:t>
                      </a:r>
                    </a:p>
                  </a:txBody>
                  <a:tcPr/>
                </a:tc>
                <a:extLst>
                  <a:ext uri="{0D108BD9-81ED-4DB2-BD59-A6C34878D82A}">
                    <a16:rowId xmlns:a16="http://schemas.microsoft.com/office/drawing/2014/main" val="1990325409"/>
                  </a:ext>
                </a:extLst>
              </a:tr>
              <a:tr h="370840">
                <a:tc>
                  <a:txBody>
                    <a:bodyPr/>
                    <a:lstStyle/>
                    <a:p>
                      <a:r>
                        <a:rPr lang="en-IN" dirty="0"/>
                        <a:t>B</a:t>
                      </a:r>
                    </a:p>
                  </a:txBody>
                  <a:tcPr/>
                </a:tc>
                <a:tc>
                  <a:txBody>
                    <a:bodyPr/>
                    <a:lstStyle/>
                    <a:p>
                      <a:r>
                        <a:rPr lang="en-IN" dirty="0"/>
                        <a:t>97%</a:t>
                      </a:r>
                    </a:p>
                  </a:txBody>
                  <a:tcPr/>
                </a:tc>
                <a:tc>
                  <a:txBody>
                    <a:bodyPr/>
                    <a:lstStyle/>
                    <a:p>
                      <a:r>
                        <a:rPr lang="en-IN" dirty="0"/>
                        <a:t>90ms</a:t>
                      </a:r>
                    </a:p>
                  </a:txBody>
                  <a:tcPr/>
                </a:tc>
                <a:extLst>
                  <a:ext uri="{0D108BD9-81ED-4DB2-BD59-A6C34878D82A}">
                    <a16:rowId xmlns:a16="http://schemas.microsoft.com/office/drawing/2014/main" val="3282355898"/>
                  </a:ext>
                </a:extLst>
              </a:tr>
              <a:tr h="370840">
                <a:tc>
                  <a:txBody>
                    <a:bodyPr/>
                    <a:lstStyle/>
                    <a:p>
                      <a:r>
                        <a:rPr lang="en-IN" dirty="0"/>
                        <a:t>C</a:t>
                      </a:r>
                    </a:p>
                  </a:txBody>
                  <a:tcPr/>
                </a:tc>
                <a:tc>
                  <a:txBody>
                    <a:bodyPr/>
                    <a:lstStyle/>
                    <a:p>
                      <a:r>
                        <a:rPr lang="en-IN" dirty="0"/>
                        <a:t>99%</a:t>
                      </a:r>
                    </a:p>
                  </a:txBody>
                  <a:tcPr/>
                </a:tc>
                <a:tc>
                  <a:txBody>
                    <a:bodyPr/>
                    <a:lstStyle/>
                    <a:p>
                      <a:r>
                        <a:rPr lang="en-IN" dirty="0"/>
                        <a:t>2,000ms</a:t>
                      </a:r>
                    </a:p>
                  </a:txBody>
                  <a:tcPr/>
                </a:tc>
                <a:extLst>
                  <a:ext uri="{0D108BD9-81ED-4DB2-BD59-A6C34878D82A}">
                    <a16:rowId xmlns:a16="http://schemas.microsoft.com/office/drawing/2014/main" val="3388733625"/>
                  </a:ext>
                </a:extLst>
              </a:tr>
            </a:tbl>
          </a:graphicData>
        </a:graphic>
      </p:graphicFrame>
      <p:sp>
        <p:nvSpPr>
          <p:cNvPr id="7" name="Rectangle 6">
            <a:extLst>
              <a:ext uri="{FF2B5EF4-FFF2-40B4-BE49-F238E27FC236}">
                <a16:creationId xmlns:a16="http://schemas.microsoft.com/office/drawing/2014/main" id="{4797ED86-8795-4F39-95C4-22F9B3C3BD27}"/>
              </a:ext>
            </a:extLst>
          </p:cNvPr>
          <p:cNvSpPr/>
          <p:nvPr/>
        </p:nvSpPr>
        <p:spPr>
          <a:xfrm>
            <a:off x="751310" y="4763204"/>
            <a:ext cx="6095999" cy="1015663"/>
          </a:xfrm>
          <a:prstGeom prst="rect">
            <a:avLst/>
          </a:prstGeom>
        </p:spPr>
        <p:txBody>
          <a:bodyPr wrap="square">
            <a:spAutoFit/>
          </a:bodyPr>
          <a:lstStyle/>
          <a:p>
            <a:r>
              <a:rPr lang="en-IN" sz="2000" dirty="0"/>
              <a:t> </a:t>
            </a:r>
          </a:p>
          <a:p>
            <a:endParaRPr lang="en-IN" sz="2000" dirty="0"/>
          </a:p>
          <a:p>
            <a:endParaRPr lang="en-IN" sz="2000" dirty="0"/>
          </a:p>
        </p:txBody>
      </p:sp>
    </p:spTree>
    <p:extLst>
      <p:ext uri="{BB962C8B-B14F-4D97-AF65-F5344CB8AC3E}">
        <p14:creationId xmlns:p14="http://schemas.microsoft.com/office/powerpoint/2010/main" val="524540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7CC75-394C-4726-A52D-3B585FA6813C}"/>
              </a:ext>
            </a:extLst>
          </p:cNvPr>
          <p:cNvSpPr>
            <a:spLocks noGrp="1"/>
          </p:cNvSpPr>
          <p:nvPr>
            <p:ph type="title"/>
          </p:nvPr>
        </p:nvSpPr>
        <p:spPr/>
        <p:txBody>
          <a:bodyPr>
            <a:normAutofit fontScale="90000"/>
          </a:bodyPr>
          <a:lstStyle/>
          <a:p>
            <a:r>
              <a:rPr lang="en-IN" dirty="0"/>
              <a:t>Build First System Quickly, Iterate</a:t>
            </a:r>
          </a:p>
        </p:txBody>
      </p:sp>
      <p:sp>
        <p:nvSpPr>
          <p:cNvPr id="3" name="Content Placeholder 2">
            <a:extLst>
              <a:ext uri="{FF2B5EF4-FFF2-40B4-BE49-F238E27FC236}">
                <a16:creationId xmlns:a16="http://schemas.microsoft.com/office/drawing/2014/main" id="{24CB11F0-07A2-4BD6-8892-95C2DD862DDB}"/>
              </a:ext>
            </a:extLst>
          </p:cNvPr>
          <p:cNvSpPr>
            <a:spLocks noGrp="1"/>
          </p:cNvSpPr>
          <p:nvPr>
            <p:ph idx="1"/>
          </p:nvPr>
        </p:nvSpPr>
        <p:spPr/>
        <p:txBody>
          <a:bodyPr/>
          <a:lstStyle/>
          <a:p>
            <a:r>
              <a:rPr lang="en-IN" dirty="0">
                <a:solidFill>
                  <a:srgbClr val="C00000"/>
                </a:solidFill>
              </a:rPr>
              <a:t>Email anti-spam system</a:t>
            </a:r>
          </a:p>
          <a:p>
            <a:pPr lvl="1"/>
            <a:r>
              <a:rPr lang="en-IN" dirty="0"/>
              <a:t>Collect a huge training set of spam email (</a:t>
            </a:r>
            <a:r>
              <a:rPr lang="en-IN" dirty="0" err="1"/>
              <a:t>honeyspot</a:t>
            </a:r>
            <a:r>
              <a:rPr lang="en-IN" dirty="0"/>
              <a:t>)</a:t>
            </a:r>
          </a:p>
          <a:p>
            <a:pPr lvl="1"/>
            <a:r>
              <a:rPr lang="en-IN" dirty="0"/>
              <a:t>Develop features for understanding the text content of the email</a:t>
            </a:r>
          </a:p>
          <a:p>
            <a:pPr lvl="1"/>
            <a:r>
              <a:rPr lang="en-IN" dirty="0"/>
              <a:t>Develop features for understanding the email header features</a:t>
            </a:r>
          </a:p>
          <a:p>
            <a:pPr lvl="1"/>
            <a:r>
              <a:rPr lang="en-IN" dirty="0"/>
              <a:t>...</a:t>
            </a:r>
          </a:p>
          <a:p>
            <a:pPr marL="393192" lvl="1" indent="0">
              <a:buNone/>
            </a:pPr>
            <a:endParaRPr lang="en-IN" dirty="0"/>
          </a:p>
          <a:p>
            <a:pPr marL="393192" lvl="1" indent="0">
              <a:buNone/>
            </a:pPr>
            <a:endParaRPr lang="en-IN" dirty="0"/>
          </a:p>
          <a:p>
            <a:pPr marL="393192" lvl="1" indent="0">
              <a:buNone/>
            </a:pPr>
            <a:endParaRPr lang="en-IN" dirty="0"/>
          </a:p>
        </p:txBody>
      </p:sp>
    </p:spTree>
    <p:extLst>
      <p:ext uri="{BB962C8B-B14F-4D97-AF65-F5344CB8AC3E}">
        <p14:creationId xmlns:p14="http://schemas.microsoft.com/office/powerpoint/2010/main" val="526920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5C8B-D05B-4A4B-BD9A-ECCE613A3A00}"/>
              </a:ext>
            </a:extLst>
          </p:cNvPr>
          <p:cNvSpPr>
            <a:spLocks noGrp="1"/>
          </p:cNvSpPr>
          <p:nvPr>
            <p:ph type="title"/>
          </p:nvPr>
        </p:nvSpPr>
        <p:spPr/>
        <p:txBody>
          <a:bodyPr/>
          <a:lstStyle/>
          <a:p>
            <a:r>
              <a:rPr lang="en-IN" dirty="0"/>
              <a:t>Mobile App: Cat vs Non-Cat</a:t>
            </a:r>
          </a:p>
        </p:txBody>
      </p:sp>
      <p:sp>
        <p:nvSpPr>
          <p:cNvPr id="3" name="Content Placeholder 2">
            <a:extLst>
              <a:ext uri="{FF2B5EF4-FFF2-40B4-BE49-F238E27FC236}">
                <a16:creationId xmlns:a16="http://schemas.microsoft.com/office/drawing/2014/main" id="{9FFCF4DF-CAA6-4DD5-9AE3-BFF17524ED3D}"/>
              </a:ext>
            </a:extLst>
          </p:cNvPr>
          <p:cNvSpPr>
            <a:spLocks noGrp="1"/>
          </p:cNvSpPr>
          <p:nvPr>
            <p:ph idx="1"/>
          </p:nvPr>
        </p:nvSpPr>
        <p:spPr/>
        <p:txBody>
          <a:bodyPr>
            <a:normAutofit fontScale="92500" lnSpcReduction="20000"/>
          </a:bodyPr>
          <a:lstStyle/>
          <a:p>
            <a:r>
              <a:rPr lang="en-IN" dirty="0"/>
              <a:t>Observation: 90% accuracy, app mistakes dogs for cats</a:t>
            </a:r>
          </a:p>
          <a:p>
            <a:r>
              <a:rPr lang="en-IN" dirty="0"/>
              <a:t>What to do?</a:t>
            </a:r>
          </a:p>
          <a:p>
            <a:pPr lvl="1"/>
            <a:r>
              <a:rPr lang="en-IN" dirty="0"/>
              <a:t>Get a sample of 100 </a:t>
            </a:r>
            <a:r>
              <a:rPr lang="en-IN" dirty="0">
                <a:solidFill>
                  <a:srgbClr val="C00000"/>
                </a:solidFill>
              </a:rPr>
              <a:t>misclassified</a:t>
            </a:r>
            <a:r>
              <a:rPr lang="en-IN" dirty="0"/>
              <a:t> dev examples</a:t>
            </a:r>
          </a:p>
          <a:p>
            <a:pPr lvl="1"/>
            <a:r>
              <a:rPr lang="en-IN" dirty="0"/>
              <a:t>Count what fraction of these are dogs</a:t>
            </a:r>
          </a:p>
          <a:p>
            <a:r>
              <a:rPr lang="en-IN" dirty="0">
                <a:solidFill>
                  <a:srgbClr val="C00000"/>
                </a:solidFill>
              </a:rPr>
              <a:t>Finding: 5% of misclassified images are dogs</a:t>
            </a:r>
          </a:p>
          <a:p>
            <a:r>
              <a:rPr lang="en-IN" dirty="0"/>
              <a:t>Q: Do we incorporate a tool that works well on dogs</a:t>
            </a:r>
          </a:p>
          <a:p>
            <a:r>
              <a:rPr lang="en-IN" dirty="0"/>
              <a:t>Best expected? </a:t>
            </a:r>
          </a:p>
          <a:p>
            <a:pPr lvl="1"/>
            <a:r>
              <a:rPr lang="en-IN" dirty="0"/>
              <a:t>All misclassified dogs marked Non-cat</a:t>
            </a:r>
          </a:p>
          <a:p>
            <a:pPr lvl="1"/>
            <a:r>
              <a:rPr lang="en-IN" dirty="0"/>
              <a:t>On a sample of 100, there are 10 errors</a:t>
            </a:r>
          </a:p>
          <a:p>
            <a:pPr lvl="1"/>
            <a:r>
              <a:rPr lang="en-IN" dirty="0"/>
              <a:t>Out of all errors, 5% are dogs classified as cats</a:t>
            </a:r>
          </a:p>
          <a:p>
            <a:pPr lvl="1"/>
            <a:r>
              <a:rPr lang="en-IN" dirty="0"/>
              <a:t>Improvement: 5% of 10 i.e. 0.5, Accuracy moves up 90% to 90.5%</a:t>
            </a:r>
          </a:p>
          <a:p>
            <a:pPr lvl="1"/>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479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8AF-B6D9-4FAA-9251-BC9DABF66560}"/>
              </a:ext>
            </a:extLst>
          </p:cNvPr>
          <p:cNvSpPr>
            <a:spLocks noGrp="1"/>
          </p:cNvSpPr>
          <p:nvPr>
            <p:ph type="title"/>
          </p:nvPr>
        </p:nvSpPr>
        <p:spPr/>
        <p:txBody>
          <a:bodyPr>
            <a:normAutofit fontScale="90000"/>
          </a:bodyPr>
          <a:lstStyle/>
          <a:p>
            <a:r>
              <a:rPr lang="en-IN" dirty="0"/>
              <a:t>Cleaning up Mislabelled Dev/Test Set Examples</a:t>
            </a:r>
          </a:p>
        </p:txBody>
      </p:sp>
      <p:sp>
        <p:nvSpPr>
          <p:cNvPr id="3" name="Content Placeholder 2">
            <a:extLst>
              <a:ext uri="{FF2B5EF4-FFF2-40B4-BE49-F238E27FC236}">
                <a16:creationId xmlns:a16="http://schemas.microsoft.com/office/drawing/2014/main" id="{6DBF7C41-413D-4C25-8132-B680E103F291}"/>
              </a:ext>
            </a:extLst>
          </p:cNvPr>
          <p:cNvSpPr>
            <a:spLocks noGrp="1"/>
          </p:cNvSpPr>
          <p:nvPr>
            <p:ph idx="1"/>
          </p:nvPr>
        </p:nvSpPr>
        <p:spPr/>
        <p:txBody>
          <a:bodyPr/>
          <a:lstStyle/>
          <a:p>
            <a:r>
              <a:rPr lang="en-IN" dirty="0"/>
              <a:t>Overall accuracy: 90% (10%  overall errors)</a:t>
            </a:r>
          </a:p>
          <a:p>
            <a:r>
              <a:rPr lang="en-IN" dirty="0"/>
              <a:t>Mislabelled data: 6%</a:t>
            </a:r>
          </a:p>
          <a:p>
            <a:r>
              <a:rPr lang="en-IN" dirty="0"/>
              <a:t>Should we correct the labels in the dev set? </a:t>
            </a:r>
          </a:p>
          <a:p>
            <a:endParaRPr lang="en-IN" dirty="0"/>
          </a:p>
        </p:txBody>
      </p:sp>
    </p:spTree>
    <p:extLst>
      <p:ext uri="{BB962C8B-B14F-4D97-AF65-F5344CB8AC3E}">
        <p14:creationId xmlns:p14="http://schemas.microsoft.com/office/powerpoint/2010/main" val="668417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8AF-B6D9-4FAA-9251-BC9DABF66560}"/>
              </a:ext>
            </a:extLst>
          </p:cNvPr>
          <p:cNvSpPr>
            <a:spLocks noGrp="1"/>
          </p:cNvSpPr>
          <p:nvPr>
            <p:ph type="title"/>
          </p:nvPr>
        </p:nvSpPr>
        <p:spPr/>
        <p:txBody>
          <a:bodyPr>
            <a:normAutofit fontScale="90000"/>
          </a:bodyPr>
          <a:lstStyle/>
          <a:p>
            <a:r>
              <a:rPr lang="en-IN" dirty="0"/>
              <a:t>Cleaning up Mislabelled Dev/Test Set Examples</a:t>
            </a:r>
          </a:p>
        </p:txBody>
      </p:sp>
      <p:sp>
        <p:nvSpPr>
          <p:cNvPr id="3" name="Content Placeholder 2">
            <a:extLst>
              <a:ext uri="{FF2B5EF4-FFF2-40B4-BE49-F238E27FC236}">
                <a16:creationId xmlns:a16="http://schemas.microsoft.com/office/drawing/2014/main" id="{6DBF7C41-413D-4C25-8132-B680E103F291}"/>
              </a:ext>
            </a:extLst>
          </p:cNvPr>
          <p:cNvSpPr>
            <a:spLocks noGrp="1"/>
          </p:cNvSpPr>
          <p:nvPr>
            <p:ph idx="1"/>
          </p:nvPr>
        </p:nvSpPr>
        <p:spPr/>
        <p:txBody>
          <a:bodyPr/>
          <a:lstStyle/>
          <a:p>
            <a:r>
              <a:rPr lang="en-IN" dirty="0"/>
              <a:t>Overall accuracy: 90% (10%  overall errors)</a:t>
            </a:r>
          </a:p>
          <a:p>
            <a:r>
              <a:rPr lang="en-IN" dirty="0"/>
              <a:t>Mislabelled data: 6%</a:t>
            </a:r>
          </a:p>
          <a:p>
            <a:r>
              <a:rPr lang="en-IN" dirty="0"/>
              <a:t>Should we correct the labels in the dev set? </a:t>
            </a:r>
          </a:p>
          <a:p>
            <a:r>
              <a:rPr lang="en-IN" dirty="0"/>
              <a:t>Errors due to mislabelled examples: 0.6 (6% of 10)</a:t>
            </a:r>
          </a:p>
          <a:p>
            <a:r>
              <a:rPr lang="en-IN" dirty="0"/>
              <a:t>Errors due to other causes</a:t>
            </a:r>
            <a:r>
              <a:rPr lang="en-IN"/>
              <a:t>: 9.4 </a:t>
            </a:r>
            <a:r>
              <a:rPr lang="en-IN" dirty="0"/>
              <a:t>(94% of dev set errors)</a:t>
            </a:r>
          </a:p>
          <a:p>
            <a:pPr marL="0" indent="0">
              <a:buNone/>
            </a:pPr>
            <a:endParaRPr lang="en-IN" dirty="0"/>
          </a:p>
          <a:p>
            <a:endParaRPr lang="en-IN" dirty="0"/>
          </a:p>
        </p:txBody>
      </p:sp>
    </p:spTree>
    <p:extLst>
      <p:ext uri="{BB962C8B-B14F-4D97-AF65-F5344CB8AC3E}">
        <p14:creationId xmlns:p14="http://schemas.microsoft.com/office/powerpoint/2010/main" val="402516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78AC-77D1-4097-8A85-101A7065DBA3}"/>
              </a:ext>
            </a:extLst>
          </p:cNvPr>
          <p:cNvSpPr>
            <a:spLocks noGrp="1"/>
          </p:cNvSpPr>
          <p:nvPr>
            <p:ph type="title"/>
          </p:nvPr>
        </p:nvSpPr>
        <p:spPr/>
        <p:txBody>
          <a:bodyPr>
            <a:normAutofit fontScale="90000"/>
          </a:bodyPr>
          <a:lstStyle/>
          <a:p>
            <a:r>
              <a:rPr lang="en-IN" dirty="0"/>
              <a:t>Cleaning up Mislabelled Dev/Test Set Examples</a:t>
            </a:r>
          </a:p>
        </p:txBody>
      </p:sp>
      <p:sp>
        <p:nvSpPr>
          <p:cNvPr id="3" name="Content Placeholder 2">
            <a:extLst>
              <a:ext uri="{FF2B5EF4-FFF2-40B4-BE49-F238E27FC236}">
                <a16:creationId xmlns:a16="http://schemas.microsoft.com/office/drawing/2014/main" id="{7DEE0D8B-BB7B-49CF-8957-9D8E6ED5A36D}"/>
              </a:ext>
            </a:extLst>
          </p:cNvPr>
          <p:cNvSpPr>
            <a:spLocks noGrp="1"/>
          </p:cNvSpPr>
          <p:nvPr>
            <p:ph idx="1"/>
          </p:nvPr>
        </p:nvSpPr>
        <p:spPr/>
        <p:txBody>
          <a:bodyPr/>
          <a:lstStyle/>
          <a:p>
            <a:pPr marL="0" indent="0">
              <a:buNone/>
            </a:pPr>
            <a:r>
              <a:rPr lang="en-IN" dirty="0"/>
              <a:t>Overall accuracy: </a:t>
            </a:r>
            <a:r>
              <a:rPr lang="en-IN" dirty="0">
                <a:latin typeface="+mj-lt"/>
              </a:rPr>
              <a:t>98</a:t>
            </a:r>
            <a:r>
              <a:rPr lang="en-IN" dirty="0"/>
              <a:t>% (</a:t>
            </a:r>
            <a:r>
              <a:rPr lang="en-IN" dirty="0">
                <a:latin typeface="+mj-lt"/>
              </a:rPr>
              <a:t>2</a:t>
            </a:r>
            <a:r>
              <a:rPr lang="en-IN" dirty="0"/>
              <a:t>%  overall errors)</a:t>
            </a:r>
          </a:p>
          <a:p>
            <a:pPr marL="0" indent="0">
              <a:buNone/>
            </a:pPr>
            <a:r>
              <a:rPr lang="en-IN" dirty="0"/>
              <a:t>Errors due to mislabelled examples:</a:t>
            </a:r>
          </a:p>
          <a:p>
            <a:pPr marL="0" indent="0">
              <a:buNone/>
            </a:pPr>
            <a:r>
              <a:rPr lang="en-IN" dirty="0"/>
              <a:t>			 0.6%  out of overall 2%</a:t>
            </a:r>
          </a:p>
          <a:p>
            <a:pPr marL="0" indent="0">
              <a:buNone/>
            </a:pPr>
            <a:r>
              <a:rPr lang="en-IN" dirty="0"/>
              <a:t>% of dev set errors caused by mislabelled examples:</a:t>
            </a:r>
          </a:p>
          <a:p>
            <a:pPr marL="0" indent="0">
              <a:buNone/>
            </a:pPr>
            <a:r>
              <a:rPr lang="en-IN" dirty="0"/>
              <a:t>                                 (0.6/2)*100 = 30%</a:t>
            </a:r>
          </a:p>
          <a:p>
            <a:pPr marL="0" indent="0">
              <a:buNone/>
            </a:pPr>
            <a:r>
              <a:rPr lang="en-IN" dirty="0"/>
              <a:t>Errors due to other causes: 1.4% (70% of dev set errors)</a:t>
            </a:r>
          </a:p>
          <a:p>
            <a:pPr marL="0" indent="0">
              <a:buNone/>
            </a:pPr>
            <a:r>
              <a:rPr lang="en-IN" dirty="0"/>
              <a:t>Q: </a:t>
            </a:r>
            <a:r>
              <a:rPr lang="en-IN" dirty="0">
                <a:solidFill>
                  <a:srgbClr val="C00000"/>
                </a:solidFill>
              </a:rPr>
              <a:t>Should we correct the mislabelled examples?</a:t>
            </a:r>
          </a:p>
          <a:p>
            <a:pPr marL="0" indent="0">
              <a:buNone/>
            </a:pPr>
            <a:endParaRPr lang="en-IN" dirty="0"/>
          </a:p>
        </p:txBody>
      </p:sp>
    </p:spTree>
    <p:extLst>
      <p:ext uri="{BB962C8B-B14F-4D97-AF65-F5344CB8AC3E}">
        <p14:creationId xmlns:p14="http://schemas.microsoft.com/office/powerpoint/2010/main" val="4045915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78AC-77D1-4097-8A85-101A7065DBA3}"/>
              </a:ext>
            </a:extLst>
          </p:cNvPr>
          <p:cNvSpPr>
            <a:spLocks noGrp="1"/>
          </p:cNvSpPr>
          <p:nvPr>
            <p:ph type="title"/>
          </p:nvPr>
        </p:nvSpPr>
        <p:spPr/>
        <p:txBody>
          <a:bodyPr>
            <a:normAutofit fontScale="90000"/>
          </a:bodyPr>
          <a:lstStyle/>
          <a:p>
            <a:r>
              <a:rPr lang="en-IN" dirty="0"/>
              <a:t>Cleaning up Mislabelled Dev/Test Set Examples</a:t>
            </a:r>
          </a:p>
        </p:txBody>
      </p:sp>
      <p:sp>
        <p:nvSpPr>
          <p:cNvPr id="3" name="Content Placeholder 2">
            <a:extLst>
              <a:ext uri="{FF2B5EF4-FFF2-40B4-BE49-F238E27FC236}">
                <a16:creationId xmlns:a16="http://schemas.microsoft.com/office/drawing/2014/main" id="{7DEE0D8B-BB7B-49CF-8957-9D8E6ED5A36D}"/>
              </a:ext>
            </a:extLst>
          </p:cNvPr>
          <p:cNvSpPr>
            <a:spLocks noGrp="1"/>
          </p:cNvSpPr>
          <p:nvPr>
            <p:ph idx="1"/>
          </p:nvPr>
        </p:nvSpPr>
        <p:spPr/>
        <p:txBody>
          <a:bodyPr>
            <a:normAutofit/>
          </a:bodyPr>
          <a:lstStyle/>
          <a:p>
            <a:pPr marL="0" indent="0">
              <a:buNone/>
            </a:pPr>
            <a:r>
              <a:rPr lang="en-IN" dirty="0"/>
              <a:t>Overall accuracy: </a:t>
            </a:r>
            <a:r>
              <a:rPr lang="en-IN" dirty="0">
                <a:latin typeface="+mj-lt"/>
              </a:rPr>
              <a:t>98</a:t>
            </a:r>
            <a:r>
              <a:rPr lang="en-IN" dirty="0"/>
              <a:t>% (</a:t>
            </a:r>
            <a:r>
              <a:rPr lang="en-IN" dirty="0">
                <a:latin typeface="+mj-lt"/>
              </a:rPr>
              <a:t>2</a:t>
            </a:r>
            <a:r>
              <a:rPr lang="en-IN" dirty="0"/>
              <a:t>%  overall errors)</a:t>
            </a:r>
          </a:p>
          <a:p>
            <a:pPr marL="0" indent="0">
              <a:buNone/>
            </a:pPr>
            <a:r>
              <a:rPr lang="en-IN" dirty="0"/>
              <a:t>Errors due to mislabelled examples:</a:t>
            </a:r>
          </a:p>
          <a:p>
            <a:pPr marL="0" indent="0">
              <a:buNone/>
            </a:pPr>
            <a:r>
              <a:rPr lang="en-IN" dirty="0"/>
              <a:t>			 0.6%  out of overall 2%</a:t>
            </a:r>
          </a:p>
          <a:p>
            <a:pPr marL="0" indent="0">
              <a:buNone/>
            </a:pPr>
            <a:r>
              <a:rPr lang="en-IN" dirty="0"/>
              <a:t>% of dev set errors caused by mislabelled examples:</a:t>
            </a:r>
          </a:p>
          <a:p>
            <a:pPr marL="0" indent="0">
              <a:buNone/>
            </a:pPr>
            <a:r>
              <a:rPr lang="en-IN" dirty="0"/>
              <a:t>                                 (0.6/2)*100) = 30%)</a:t>
            </a:r>
          </a:p>
          <a:p>
            <a:pPr marL="0" indent="0">
              <a:buNone/>
            </a:pPr>
            <a:r>
              <a:rPr lang="en-IN" dirty="0"/>
              <a:t>Errors due to other causes: 1.4% (70% of dev set errors)</a:t>
            </a:r>
          </a:p>
          <a:p>
            <a:pPr marL="0" indent="0">
              <a:buNone/>
            </a:pPr>
            <a:r>
              <a:rPr lang="en-IN" dirty="0"/>
              <a:t>Q: </a:t>
            </a:r>
            <a:r>
              <a:rPr lang="en-IN" dirty="0">
                <a:solidFill>
                  <a:srgbClr val="C00000"/>
                </a:solidFill>
              </a:rPr>
              <a:t>Should we correct the mislabelled examples?</a:t>
            </a:r>
          </a:p>
          <a:p>
            <a:pPr marL="0" indent="0">
              <a:buNone/>
            </a:pPr>
            <a:endParaRPr lang="en-IN" dirty="0"/>
          </a:p>
        </p:txBody>
      </p:sp>
    </p:spTree>
    <p:extLst>
      <p:ext uri="{BB962C8B-B14F-4D97-AF65-F5344CB8AC3E}">
        <p14:creationId xmlns:p14="http://schemas.microsoft.com/office/powerpoint/2010/main" val="319035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E29CEB-B7C2-4C6F-97C2-FDB1BEBDC550}"/>
              </a:ext>
            </a:extLst>
          </p:cNvPr>
          <p:cNvPicPr>
            <a:picLocks noChangeAspect="1"/>
          </p:cNvPicPr>
          <p:nvPr/>
        </p:nvPicPr>
        <p:blipFill>
          <a:blip r:embed="rId2"/>
          <a:stretch>
            <a:fillRect/>
          </a:stretch>
        </p:blipFill>
        <p:spPr>
          <a:xfrm>
            <a:off x="3156601" y="1339850"/>
            <a:ext cx="2892155" cy="4268864"/>
          </a:xfrm>
          <a:prstGeom prst="rect">
            <a:avLst/>
          </a:prstGeom>
        </p:spPr>
      </p:pic>
    </p:spTree>
    <p:extLst>
      <p:ext uri="{BB962C8B-B14F-4D97-AF65-F5344CB8AC3E}">
        <p14:creationId xmlns:p14="http://schemas.microsoft.com/office/powerpoint/2010/main" val="1359039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FA62-8E61-48F4-ADD4-21FDDE1BA8D3}"/>
              </a:ext>
            </a:extLst>
          </p:cNvPr>
          <p:cNvSpPr>
            <a:spLocks noGrp="1"/>
          </p:cNvSpPr>
          <p:nvPr>
            <p:ph type="title"/>
          </p:nvPr>
        </p:nvSpPr>
        <p:spPr/>
        <p:txBody>
          <a:bodyPr>
            <a:normAutofit fontScale="90000"/>
          </a:bodyPr>
          <a:lstStyle/>
          <a:p>
            <a:r>
              <a:rPr lang="en-IN" dirty="0"/>
              <a:t>Cleaning up Mislabelled Dev/Test Set Examples</a:t>
            </a:r>
          </a:p>
        </p:txBody>
      </p:sp>
      <p:sp>
        <p:nvSpPr>
          <p:cNvPr id="3" name="Content Placeholder 2">
            <a:extLst>
              <a:ext uri="{FF2B5EF4-FFF2-40B4-BE49-F238E27FC236}">
                <a16:creationId xmlns:a16="http://schemas.microsoft.com/office/drawing/2014/main" id="{11B6EA35-CD25-4802-85A8-B66CED883BA9}"/>
              </a:ext>
            </a:extLst>
          </p:cNvPr>
          <p:cNvSpPr>
            <a:spLocks noGrp="1"/>
          </p:cNvSpPr>
          <p:nvPr>
            <p:ph idx="1"/>
          </p:nvPr>
        </p:nvSpPr>
        <p:spPr/>
        <p:txBody>
          <a:bodyPr>
            <a:normAutofit fontScale="92500"/>
          </a:bodyPr>
          <a:lstStyle/>
          <a:p>
            <a:pPr marL="0" indent="0">
              <a:buNone/>
            </a:pPr>
            <a:r>
              <a:rPr lang="en-IN" dirty="0"/>
              <a:t>Overall accuracy: </a:t>
            </a:r>
            <a:r>
              <a:rPr lang="en-IN" dirty="0">
                <a:latin typeface="+mj-lt"/>
              </a:rPr>
              <a:t>98</a:t>
            </a:r>
            <a:r>
              <a:rPr lang="en-IN" dirty="0"/>
              <a:t>% (</a:t>
            </a:r>
            <a:r>
              <a:rPr lang="en-IN" dirty="0">
                <a:latin typeface="+mj-lt"/>
              </a:rPr>
              <a:t>2</a:t>
            </a:r>
            <a:r>
              <a:rPr lang="en-IN" dirty="0"/>
              <a:t>%  overall errors)</a:t>
            </a:r>
          </a:p>
          <a:p>
            <a:pPr marL="0" indent="0">
              <a:buNone/>
            </a:pPr>
            <a:r>
              <a:rPr lang="en-IN" dirty="0"/>
              <a:t>Errors due to mislabelled examples:</a:t>
            </a:r>
          </a:p>
          <a:p>
            <a:pPr marL="0" indent="0">
              <a:buNone/>
            </a:pPr>
            <a:r>
              <a:rPr lang="en-IN" dirty="0"/>
              <a:t>			 0.6%  out of overall 2%</a:t>
            </a:r>
          </a:p>
          <a:p>
            <a:pPr marL="0" indent="0">
              <a:buNone/>
            </a:pPr>
            <a:r>
              <a:rPr lang="en-IN" dirty="0"/>
              <a:t>% of dev set errors caused by mislabelled examples:</a:t>
            </a:r>
          </a:p>
          <a:p>
            <a:pPr marL="0" indent="0">
              <a:buNone/>
            </a:pPr>
            <a:r>
              <a:rPr lang="en-IN" dirty="0"/>
              <a:t>                                 (0.6/2</a:t>
            </a:r>
            <a:r>
              <a:rPr lang="en-IN"/>
              <a:t>)*100 </a:t>
            </a:r>
            <a:r>
              <a:rPr lang="en-IN" dirty="0"/>
              <a:t>= </a:t>
            </a:r>
            <a:r>
              <a:rPr lang="en-IN"/>
              <a:t>30%</a:t>
            </a:r>
            <a:endParaRPr lang="en-IN" dirty="0"/>
          </a:p>
          <a:p>
            <a:pPr marL="0" indent="0">
              <a:buNone/>
            </a:pPr>
            <a:r>
              <a:rPr lang="en-IN" dirty="0"/>
              <a:t>Errors due to other causes: 1.4% (70% of dev set errors)</a:t>
            </a:r>
          </a:p>
          <a:p>
            <a:pPr marL="0" indent="0">
              <a:buNone/>
            </a:pPr>
            <a:r>
              <a:rPr lang="en-IN" dirty="0"/>
              <a:t>Q: </a:t>
            </a:r>
            <a:r>
              <a:rPr lang="en-IN" dirty="0">
                <a:solidFill>
                  <a:srgbClr val="C00000"/>
                </a:solidFill>
              </a:rPr>
              <a:t>Should we correct the mislabelled examples?</a:t>
            </a:r>
          </a:p>
          <a:p>
            <a:pPr marL="0" indent="0">
              <a:buNone/>
            </a:pPr>
            <a:r>
              <a:rPr lang="en-US" dirty="0"/>
              <a:t>Whatever process you apply to fixing dev set labels, remember to apply it to the test set labels too </a:t>
            </a:r>
            <a:r>
              <a:rPr lang="en-US" dirty="0">
                <a:solidFill>
                  <a:srgbClr val="C00000"/>
                </a:solidFill>
              </a:rPr>
              <a:t>so that  dev and test sets continue to be drawn from the same distribution</a:t>
            </a:r>
            <a:endParaRPr lang="en-IN" dirty="0">
              <a:solidFill>
                <a:srgbClr val="C00000"/>
              </a:solidFill>
            </a:endParaRPr>
          </a:p>
          <a:p>
            <a:pPr marL="0" indent="0">
              <a:buNone/>
            </a:pPr>
            <a:endParaRPr lang="en-IN" dirty="0"/>
          </a:p>
          <a:p>
            <a:endParaRPr lang="en-IN" dirty="0"/>
          </a:p>
        </p:txBody>
      </p:sp>
    </p:spTree>
    <p:extLst>
      <p:ext uri="{BB962C8B-B14F-4D97-AF65-F5344CB8AC3E}">
        <p14:creationId xmlns:p14="http://schemas.microsoft.com/office/powerpoint/2010/main" val="2733414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A2A60-43A8-49B2-B4EA-BF8FC7F04C29}"/>
              </a:ext>
            </a:extLst>
          </p:cNvPr>
          <p:cNvSpPr>
            <a:spLocks noGrp="1"/>
          </p:cNvSpPr>
          <p:nvPr>
            <p:ph type="title"/>
          </p:nvPr>
        </p:nvSpPr>
        <p:spPr/>
        <p:txBody>
          <a:bodyPr>
            <a:normAutofit fontScale="90000"/>
          </a:bodyPr>
          <a:lstStyle/>
          <a:p>
            <a:r>
              <a:rPr lang="en-IN" dirty="0"/>
              <a:t>Cleaning up Mislabelled Dev/Test Set Examples</a:t>
            </a:r>
          </a:p>
        </p:txBody>
      </p:sp>
      <p:sp>
        <p:nvSpPr>
          <p:cNvPr id="3" name="Content Placeholder 2">
            <a:extLst>
              <a:ext uri="{FF2B5EF4-FFF2-40B4-BE49-F238E27FC236}">
                <a16:creationId xmlns:a16="http://schemas.microsoft.com/office/drawing/2014/main" id="{DEB94B04-D715-4AE1-AB3A-703DAAA74233}"/>
              </a:ext>
            </a:extLst>
          </p:cNvPr>
          <p:cNvSpPr>
            <a:spLocks noGrp="1"/>
          </p:cNvSpPr>
          <p:nvPr>
            <p:ph idx="1"/>
          </p:nvPr>
        </p:nvSpPr>
        <p:spPr/>
        <p:txBody>
          <a:bodyPr/>
          <a:lstStyle/>
          <a:p>
            <a:r>
              <a:rPr lang="en-IN" dirty="0"/>
              <a:t>What about</a:t>
            </a:r>
            <a:r>
              <a:rPr lang="en-US" dirty="0"/>
              <a:t> labels of examples that system correctly classified?</a:t>
            </a:r>
          </a:p>
          <a:p>
            <a:r>
              <a:rPr lang="en-US" dirty="0"/>
              <a:t>Do we need to need to examine these?</a:t>
            </a:r>
          </a:p>
          <a:p>
            <a:pPr marL="0" indent="0">
              <a:buNone/>
            </a:pPr>
            <a:r>
              <a:rPr lang="en-US" dirty="0"/>
              <a:t> </a:t>
            </a:r>
            <a:endParaRPr lang="en-IN" dirty="0"/>
          </a:p>
        </p:txBody>
      </p:sp>
    </p:spTree>
    <p:extLst>
      <p:ext uri="{BB962C8B-B14F-4D97-AF65-F5344CB8AC3E}">
        <p14:creationId xmlns:p14="http://schemas.microsoft.com/office/powerpoint/2010/main" val="3573451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295F-28B5-49A0-A598-797563EE65F1}"/>
              </a:ext>
            </a:extLst>
          </p:cNvPr>
          <p:cNvSpPr>
            <a:spLocks noGrp="1"/>
          </p:cNvSpPr>
          <p:nvPr>
            <p:ph type="title"/>
          </p:nvPr>
        </p:nvSpPr>
        <p:spPr/>
        <p:txBody>
          <a:bodyPr>
            <a:normAutofit fontScale="90000"/>
          </a:bodyPr>
          <a:lstStyle/>
          <a:p>
            <a:r>
              <a:rPr lang="en-IN" dirty="0"/>
              <a:t>Cleaning up Mislabelled Dev/Test Set Examples</a:t>
            </a:r>
          </a:p>
        </p:txBody>
      </p:sp>
      <p:sp>
        <p:nvSpPr>
          <p:cNvPr id="3" name="Content Placeholder 2">
            <a:extLst>
              <a:ext uri="{FF2B5EF4-FFF2-40B4-BE49-F238E27FC236}">
                <a16:creationId xmlns:a16="http://schemas.microsoft.com/office/drawing/2014/main" id="{7B5DB84A-A805-449B-BBC1-328C1FA21A3E}"/>
              </a:ext>
            </a:extLst>
          </p:cNvPr>
          <p:cNvSpPr>
            <a:spLocks noGrp="1"/>
          </p:cNvSpPr>
          <p:nvPr>
            <p:ph idx="1"/>
          </p:nvPr>
        </p:nvSpPr>
        <p:spPr/>
        <p:txBody>
          <a:bodyPr>
            <a:normAutofit/>
          </a:bodyPr>
          <a:lstStyle/>
          <a:p>
            <a:r>
              <a:rPr lang="en-IN" dirty="0"/>
              <a:t>What about</a:t>
            </a:r>
            <a:r>
              <a:rPr lang="en-US" dirty="0"/>
              <a:t> labels of examples that system correctly classified?</a:t>
            </a:r>
          </a:p>
          <a:p>
            <a:r>
              <a:rPr lang="en-US" dirty="0"/>
              <a:t>Do we need to need to examine these? </a:t>
            </a:r>
          </a:p>
          <a:p>
            <a:r>
              <a:rPr lang="en-US" dirty="0"/>
              <a:t>Both the original label and the one generated by the  learning algorithm could be  wrong on an example. </a:t>
            </a:r>
          </a:p>
          <a:p>
            <a:r>
              <a:rPr lang="en-US" dirty="0"/>
              <a:t>If you fix </a:t>
            </a:r>
            <a:r>
              <a:rPr lang="en-US" dirty="0">
                <a:solidFill>
                  <a:srgbClr val="FF0000"/>
                </a:solidFill>
              </a:rPr>
              <a:t>only</a:t>
            </a:r>
            <a:r>
              <a:rPr lang="en-US" dirty="0"/>
              <a:t> the labels of examples that your system had misclassified, you might introduce </a:t>
            </a:r>
            <a:r>
              <a:rPr lang="en-US" dirty="0">
                <a:solidFill>
                  <a:srgbClr val="FF0000"/>
                </a:solidFill>
              </a:rPr>
              <a:t>bias</a:t>
            </a:r>
            <a:r>
              <a:rPr lang="en-US" dirty="0"/>
              <a:t> into your evaluation.</a:t>
            </a:r>
          </a:p>
          <a:p>
            <a:pPr marL="0" indent="0">
              <a:buNone/>
            </a:pPr>
            <a:endParaRPr lang="en-US" dirty="0"/>
          </a:p>
          <a:p>
            <a:endParaRPr lang="en-IN" dirty="0"/>
          </a:p>
          <a:p>
            <a:pPr marL="0" indent="0">
              <a:buNone/>
            </a:pPr>
            <a:endParaRPr lang="en-IN" dirty="0"/>
          </a:p>
        </p:txBody>
      </p:sp>
    </p:spTree>
    <p:extLst>
      <p:ext uri="{BB962C8B-B14F-4D97-AF65-F5344CB8AC3E}">
        <p14:creationId xmlns:p14="http://schemas.microsoft.com/office/powerpoint/2010/main" val="2903984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999E-4D2D-43BD-BAED-C35F307CF41A}"/>
              </a:ext>
            </a:extLst>
          </p:cNvPr>
          <p:cNvSpPr>
            <a:spLocks noGrp="1"/>
          </p:cNvSpPr>
          <p:nvPr>
            <p:ph type="title"/>
          </p:nvPr>
        </p:nvSpPr>
        <p:spPr/>
        <p:txBody>
          <a:bodyPr>
            <a:normAutofit fontScale="90000"/>
          </a:bodyPr>
          <a:lstStyle/>
          <a:p>
            <a:r>
              <a:rPr lang="en-IN" dirty="0"/>
              <a:t>Eyeball Dev set vs Blackbox Dev Set</a:t>
            </a:r>
          </a:p>
        </p:txBody>
      </p:sp>
      <p:sp>
        <p:nvSpPr>
          <p:cNvPr id="3" name="Content Placeholder 2">
            <a:extLst>
              <a:ext uri="{FF2B5EF4-FFF2-40B4-BE49-F238E27FC236}">
                <a16:creationId xmlns:a16="http://schemas.microsoft.com/office/drawing/2014/main" id="{703095FA-DA90-48C3-BB7D-EFFDBC59CD4F}"/>
              </a:ext>
            </a:extLst>
          </p:cNvPr>
          <p:cNvSpPr>
            <a:spLocks noGrp="1"/>
          </p:cNvSpPr>
          <p:nvPr>
            <p:ph idx="1"/>
          </p:nvPr>
        </p:nvSpPr>
        <p:spPr/>
        <p:txBody>
          <a:bodyPr>
            <a:normAutofit/>
          </a:bodyPr>
          <a:lstStyle/>
          <a:p>
            <a:r>
              <a:rPr lang="en-IN" dirty="0"/>
              <a:t>Dev set: 5,000 examples</a:t>
            </a:r>
          </a:p>
          <a:p>
            <a:r>
              <a:rPr lang="en-IN" dirty="0"/>
              <a:t>Error rate: 20% (1,000 examples)</a:t>
            </a:r>
          </a:p>
          <a:p>
            <a:r>
              <a:rPr lang="en-IN" dirty="0">
                <a:solidFill>
                  <a:srgbClr val="C00000"/>
                </a:solidFill>
              </a:rPr>
              <a:t>Size of eyeball dev set</a:t>
            </a:r>
          </a:p>
        </p:txBody>
      </p:sp>
    </p:spTree>
    <p:extLst>
      <p:ext uri="{BB962C8B-B14F-4D97-AF65-F5344CB8AC3E}">
        <p14:creationId xmlns:p14="http://schemas.microsoft.com/office/powerpoint/2010/main" val="2519976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999E-4D2D-43BD-BAED-C35F307CF41A}"/>
              </a:ext>
            </a:extLst>
          </p:cNvPr>
          <p:cNvSpPr>
            <a:spLocks noGrp="1"/>
          </p:cNvSpPr>
          <p:nvPr>
            <p:ph type="title"/>
          </p:nvPr>
        </p:nvSpPr>
        <p:spPr/>
        <p:txBody>
          <a:bodyPr>
            <a:normAutofit fontScale="90000"/>
          </a:bodyPr>
          <a:lstStyle/>
          <a:p>
            <a:r>
              <a:rPr lang="en-IN" dirty="0"/>
              <a:t>Eyeball Dev set vs Blackbox Dev Set</a:t>
            </a:r>
          </a:p>
        </p:txBody>
      </p:sp>
      <p:sp>
        <p:nvSpPr>
          <p:cNvPr id="3" name="Content Placeholder 2">
            <a:extLst>
              <a:ext uri="{FF2B5EF4-FFF2-40B4-BE49-F238E27FC236}">
                <a16:creationId xmlns:a16="http://schemas.microsoft.com/office/drawing/2014/main" id="{703095FA-DA90-48C3-BB7D-EFFDBC59CD4F}"/>
              </a:ext>
            </a:extLst>
          </p:cNvPr>
          <p:cNvSpPr>
            <a:spLocks noGrp="1"/>
          </p:cNvSpPr>
          <p:nvPr>
            <p:ph idx="1"/>
          </p:nvPr>
        </p:nvSpPr>
        <p:spPr/>
        <p:txBody>
          <a:bodyPr>
            <a:normAutofit/>
          </a:bodyPr>
          <a:lstStyle/>
          <a:p>
            <a:r>
              <a:rPr lang="en-IN" dirty="0"/>
              <a:t>Dev set: 5,000 examples</a:t>
            </a:r>
          </a:p>
          <a:p>
            <a:r>
              <a:rPr lang="en-IN" dirty="0"/>
              <a:t>Error rate: 20% (1,000 examples)</a:t>
            </a:r>
          </a:p>
          <a:p>
            <a:r>
              <a:rPr lang="en-IN" dirty="0">
                <a:solidFill>
                  <a:srgbClr val="C00000"/>
                </a:solidFill>
              </a:rPr>
              <a:t>Size of eyeball dev set</a:t>
            </a:r>
          </a:p>
          <a:p>
            <a:pPr lvl="1"/>
            <a:r>
              <a:rPr lang="en-IN" dirty="0"/>
              <a:t>~50 errors: good sense of error sources</a:t>
            </a:r>
          </a:p>
          <a:p>
            <a:pPr lvl="1"/>
            <a:r>
              <a:rPr lang="en-IN" dirty="0"/>
              <a:t>~100 errors: very good sense of error sources</a:t>
            </a:r>
          </a:p>
          <a:p>
            <a:r>
              <a:rPr lang="en-IN" dirty="0"/>
              <a:t>Manually examine: 100 errors (10% of errors )</a:t>
            </a:r>
          </a:p>
        </p:txBody>
      </p:sp>
    </p:spTree>
    <p:extLst>
      <p:ext uri="{BB962C8B-B14F-4D97-AF65-F5344CB8AC3E}">
        <p14:creationId xmlns:p14="http://schemas.microsoft.com/office/powerpoint/2010/main" val="1701403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999E-4D2D-43BD-BAED-C35F307CF41A}"/>
              </a:ext>
            </a:extLst>
          </p:cNvPr>
          <p:cNvSpPr>
            <a:spLocks noGrp="1"/>
          </p:cNvSpPr>
          <p:nvPr>
            <p:ph type="title"/>
          </p:nvPr>
        </p:nvSpPr>
        <p:spPr/>
        <p:txBody>
          <a:bodyPr>
            <a:normAutofit fontScale="90000"/>
          </a:bodyPr>
          <a:lstStyle/>
          <a:p>
            <a:r>
              <a:rPr lang="en-IN" dirty="0"/>
              <a:t>Eyeball Dev set vs Blackbox Dev Set</a:t>
            </a:r>
          </a:p>
        </p:txBody>
      </p:sp>
      <p:sp>
        <p:nvSpPr>
          <p:cNvPr id="3" name="Content Placeholder 2">
            <a:extLst>
              <a:ext uri="{FF2B5EF4-FFF2-40B4-BE49-F238E27FC236}">
                <a16:creationId xmlns:a16="http://schemas.microsoft.com/office/drawing/2014/main" id="{703095FA-DA90-48C3-BB7D-EFFDBC59CD4F}"/>
              </a:ext>
            </a:extLst>
          </p:cNvPr>
          <p:cNvSpPr>
            <a:spLocks noGrp="1"/>
          </p:cNvSpPr>
          <p:nvPr>
            <p:ph idx="1"/>
          </p:nvPr>
        </p:nvSpPr>
        <p:spPr/>
        <p:txBody>
          <a:bodyPr>
            <a:normAutofit/>
          </a:bodyPr>
          <a:lstStyle/>
          <a:p>
            <a:r>
              <a:rPr lang="en-IN" dirty="0"/>
              <a:t>Dev set: 5,000 examples</a:t>
            </a:r>
          </a:p>
          <a:p>
            <a:r>
              <a:rPr lang="en-IN" dirty="0"/>
              <a:t>Error rate: 20% (1,000 examples)</a:t>
            </a:r>
          </a:p>
          <a:p>
            <a:r>
              <a:rPr lang="en-IN" dirty="0">
                <a:solidFill>
                  <a:srgbClr val="C00000"/>
                </a:solidFill>
              </a:rPr>
              <a:t>Size of eyeball dev set</a:t>
            </a:r>
          </a:p>
          <a:p>
            <a:pPr lvl="1"/>
            <a:r>
              <a:rPr lang="en-IN" dirty="0"/>
              <a:t>~50 errors: good sense of error sources</a:t>
            </a:r>
          </a:p>
          <a:p>
            <a:pPr lvl="1"/>
            <a:r>
              <a:rPr lang="en-IN" dirty="0"/>
              <a:t>~100 errors: very good sense of error sources</a:t>
            </a:r>
          </a:p>
          <a:p>
            <a:r>
              <a:rPr lang="en-IN" dirty="0"/>
              <a:t>Manually examine: 100 errors (10% of errors )</a:t>
            </a:r>
          </a:p>
          <a:p>
            <a:r>
              <a:rPr lang="en-IN" dirty="0"/>
              <a:t>Split Dev Set</a:t>
            </a:r>
          </a:p>
          <a:p>
            <a:pPr lvl="1"/>
            <a:r>
              <a:rPr lang="en-IN" dirty="0"/>
              <a:t>Eyeball dev set:  500 examples (10% of 5,000) </a:t>
            </a:r>
          </a:p>
          <a:p>
            <a:pPr lvl="1"/>
            <a:r>
              <a:rPr lang="en-IN" dirty="0"/>
              <a:t>Blackbox dev set: remaining 4,500 examples</a:t>
            </a:r>
          </a:p>
        </p:txBody>
      </p:sp>
    </p:spTree>
    <p:extLst>
      <p:ext uri="{BB962C8B-B14F-4D97-AF65-F5344CB8AC3E}">
        <p14:creationId xmlns:p14="http://schemas.microsoft.com/office/powerpoint/2010/main" val="1279410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A336-0C75-4F56-AF18-42A9D0014504}"/>
              </a:ext>
            </a:extLst>
          </p:cNvPr>
          <p:cNvSpPr>
            <a:spLocks noGrp="1"/>
          </p:cNvSpPr>
          <p:nvPr>
            <p:ph type="title"/>
          </p:nvPr>
        </p:nvSpPr>
        <p:spPr/>
        <p:txBody>
          <a:bodyPr>
            <a:normAutofit fontScale="90000"/>
          </a:bodyPr>
          <a:lstStyle/>
          <a:p>
            <a:r>
              <a:rPr lang="en-US" dirty="0"/>
              <a:t>How big should the Eyeball and Blackbox dev sets be?</a:t>
            </a:r>
            <a:endParaRPr lang="en-IN" dirty="0"/>
          </a:p>
        </p:txBody>
      </p:sp>
      <p:sp>
        <p:nvSpPr>
          <p:cNvPr id="3" name="Content Placeholder 2">
            <a:extLst>
              <a:ext uri="{FF2B5EF4-FFF2-40B4-BE49-F238E27FC236}">
                <a16:creationId xmlns:a16="http://schemas.microsoft.com/office/drawing/2014/main" id="{B57F468E-C4EF-4732-A3EB-5BC65D6DA196}"/>
              </a:ext>
            </a:extLst>
          </p:cNvPr>
          <p:cNvSpPr>
            <a:spLocks noGrp="1"/>
          </p:cNvSpPr>
          <p:nvPr>
            <p:ph idx="1"/>
          </p:nvPr>
        </p:nvSpPr>
        <p:spPr/>
        <p:txBody>
          <a:bodyPr/>
          <a:lstStyle/>
          <a:p>
            <a:r>
              <a:rPr lang="en-US" dirty="0"/>
              <a:t>Error rate: 5%</a:t>
            </a:r>
          </a:p>
          <a:p>
            <a:r>
              <a:rPr lang="en-US" dirty="0"/>
              <a:t>Looking for ~100 errors</a:t>
            </a:r>
          </a:p>
          <a:p>
            <a:pPr marL="0" indent="0">
              <a:buNone/>
            </a:pPr>
            <a:endParaRPr lang="en-IN" dirty="0"/>
          </a:p>
        </p:txBody>
      </p:sp>
    </p:spTree>
    <p:extLst>
      <p:ext uri="{BB962C8B-B14F-4D97-AF65-F5344CB8AC3E}">
        <p14:creationId xmlns:p14="http://schemas.microsoft.com/office/powerpoint/2010/main" val="2575650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A336-0C75-4F56-AF18-42A9D0014504}"/>
              </a:ext>
            </a:extLst>
          </p:cNvPr>
          <p:cNvSpPr>
            <a:spLocks noGrp="1"/>
          </p:cNvSpPr>
          <p:nvPr>
            <p:ph type="title"/>
          </p:nvPr>
        </p:nvSpPr>
        <p:spPr/>
        <p:txBody>
          <a:bodyPr>
            <a:normAutofit fontScale="90000"/>
          </a:bodyPr>
          <a:lstStyle/>
          <a:p>
            <a:r>
              <a:rPr lang="en-US" dirty="0"/>
              <a:t>How big should the Eyeball and Blackbox dev sets be?</a:t>
            </a:r>
            <a:endParaRPr lang="en-IN" dirty="0"/>
          </a:p>
        </p:txBody>
      </p:sp>
      <p:sp>
        <p:nvSpPr>
          <p:cNvPr id="3" name="Content Placeholder 2">
            <a:extLst>
              <a:ext uri="{FF2B5EF4-FFF2-40B4-BE49-F238E27FC236}">
                <a16:creationId xmlns:a16="http://schemas.microsoft.com/office/drawing/2014/main" id="{B57F468E-C4EF-4732-A3EB-5BC65D6DA196}"/>
              </a:ext>
            </a:extLst>
          </p:cNvPr>
          <p:cNvSpPr>
            <a:spLocks noGrp="1"/>
          </p:cNvSpPr>
          <p:nvPr>
            <p:ph idx="1"/>
          </p:nvPr>
        </p:nvSpPr>
        <p:spPr/>
        <p:txBody>
          <a:bodyPr/>
          <a:lstStyle/>
          <a:p>
            <a:r>
              <a:rPr lang="en-US" dirty="0"/>
              <a:t>Error rate: 5%</a:t>
            </a:r>
          </a:p>
          <a:p>
            <a:r>
              <a:rPr lang="en-US" dirty="0"/>
              <a:t>Looking for ~100 errors</a:t>
            </a:r>
          </a:p>
          <a:p>
            <a:r>
              <a:rPr lang="en-US" dirty="0"/>
              <a:t>N*5/100 = 100</a:t>
            </a:r>
          </a:p>
          <a:p>
            <a:r>
              <a:rPr lang="en-US" dirty="0"/>
              <a:t>N = 2,000</a:t>
            </a:r>
          </a:p>
          <a:p>
            <a:pPr marL="0" indent="0">
              <a:buNone/>
            </a:pPr>
            <a:endParaRPr lang="en-IN" dirty="0"/>
          </a:p>
        </p:txBody>
      </p:sp>
    </p:spTree>
    <p:extLst>
      <p:ext uri="{BB962C8B-B14F-4D97-AF65-F5344CB8AC3E}">
        <p14:creationId xmlns:p14="http://schemas.microsoft.com/office/powerpoint/2010/main" val="855670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A336-0C75-4F56-AF18-42A9D0014504}"/>
              </a:ext>
            </a:extLst>
          </p:cNvPr>
          <p:cNvSpPr>
            <a:spLocks noGrp="1"/>
          </p:cNvSpPr>
          <p:nvPr>
            <p:ph type="title"/>
          </p:nvPr>
        </p:nvSpPr>
        <p:spPr/>
        <p:txBody>
          <a:bodyPr>
            <a:normAutofit fontScale="90000"/>
          </a:bodyPr>
          <a:lstStyle/>
          <a:p>
            <a:r>
              <a:rPr lang="en-US" dirty="0"/>
              <a:t>How big should the Eyeball and Blackbox dev sets be?</a:t>
            </a:r>
            <a:endParaRPr lang="en-IN" dirty="0"/>
          </a:p>
        </p:txBody>
      </p:sp>
      <p:sp>
        <p:nvSpPr>
          <p:cNvPr id="3" name="Content Placeholder 2">
            <a:extLst>
              <a:ext uri="{FF2B5EF4-FFF2-40B4-BE49-F238E27FC236}">
                <a16:creationId xmlns:a16="http://schemas.microsoft.com/office/drawing/2014/main" id="{B57F468E-C4EF-4732-A3EB-5BC65D6DA196}"/>
              </a:ext>
            </a:extLst>
          </p:cNvPr>
          <p:cNvSpPr>
            <a:spLocks noGrp="1"/>
          </p:cNvSpPr>
          <p:nvPr>
            <p:ph idx="1"/>
          </p:nvPr>
        </p:nvSpPr>
        <p:spPr/>
        <p:txBody>
          <a:bodyPr/>
          <a:lstStyle/>
          <a:p>
            <a:r>
              <a:rPr lang="en-US" dirty="0"/>
              <a:t>Error rate: 5%</a:t>
            </a:r>
          </a:p>
          <a:p>
            <a:r>
              <a:rPr lang="en-US" dirty="0"/>
              <a:t>Looking for ~100 errors</a:t>
            </a:r>
          </a:p>
          <a:p>
            <a:r>
              <a:rPr lang="en-US" dirty="0"/>
              <a:t>N*5/100 = 100</a:t>
            </a:r>
          </a:p>
          <a:p>
            <a:r>
              <a:rPr lang="en-US" dirty="0"/>
              <a:t>N = 2,000</a:t>
            </a:r>
          </a:p>
          <a:p>
            <a:r>
              <a:rPr lang="en-US" dirty="0">
                <a:solidFill>
                  <a:srgbClr val="FF0000"/>
                </a:solidFill>
              </a:rPr>
              <a:t>Conclusion: </a:t>
            </a:r>
          </a:p>
          <a:p>
            <a:pPr marL="393192" lvl="1" indent="0">
              <a:buNone/>
            </a:pPr>
            <a:r>
              <a:rPr lang="en-US" dirty="0">
                <a:solidFill>
                  <a:srgbClr val="FF0000"/>
                </a:solidFill>
              </a:rPr>
              <a:t>The lower your classifier’s error rate, the larger your Eyeball dev set needs to be in order to get a large enough set of errors to analyze.</a:t>
            </a:r>
          </a:p>
          <a:p>
            <a:pPr marL="0" indent="0">
              <a:buNone/>
            </a:pPr>
            <a:endParaRPr lang="en-IN" dirty="0"/>
          </a:p>
        </p:txBody>
      </p:sp>
    </p:spTree>
    <p:extLst>
      <p:ext uri="{BB962C8B-B14F-4D97-AF65-F5344CB8AC3E}">
        <p14:creationId xmlns:p14="http://schemas.microsoft.com/office/powerpoint/2010/main" val="1900371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F509-1696-43A3-97EF-C923C48794F8}"/>
              </a:ext>
            </a:extLst>
          </p:cNvPr>
          <p:cNvSpPr>
            <a:spLocks noGrp="1"/>
          </p:cNvSpPr>
          <p:nvPr>
            <p:ph type="title"/>
          </p:nvPr>
        </p:nvSpPr>
        <p:spPr/>
        <p:txBody>
          <a:bodyPr/>
          <a:lstStyle/>
          <a:p>
            <a:r>
              <a:rPr lang="en-IN" dirty="0"/>
              <a:t>Bias/Variance</a:t>
            </a:r>
          </a:p>
        </p:txBody>
      </p:sp>
      <p:pic>
        <p:nvPicPr>
          <p:cNvPr id="4" name="Content Placeholder 3">
            <a:extLst>
              <a:ext uri="{FF2B5EF4-FFF2-40B4-BE49-F238E27FC236}">
                <a16:creationId xmlns:a16="http://schemas.microsoft.com/office/drawing/2014/main" id="{4B68B4DB-E336-42BF-A5CB-49DB015022B6}"/>
              </a:ext>
            </a:extLst>
          </p:cNvPr>
          <p:cNvPicPr>
            <a:picLocks noGrp="1" noChangeAspect="1"/>
          </p:cNvPicPr>
          <p:nvPr>
            <p:ph idx="1"/>
          </p:nvPr>
        </p:nvPicPr>
        <p:blipFill rotWithShape="1">
          <a:blip r:embed="rId2"/>
          <a:srcRect l="19548" t="29111" r="18626" b="41360"/>
          <a:stretch/>
        </p:blipFill>
        <p:spPr>
          <a:xfrm>
            <a:off x="587557" y="2780928"/>
            <a:ext cx="7772864" cy="2088232"/>
          </a:xfrm>
          <a:prstGeom prst="rect">
            <a:avLst/>
          </a:prstGeom>
        </p:spPr>
      </p:pic>
    </p:spTree>
    <p:extLst>
      <p:ext uri="{BB962C8B-B14F-4D97-AF65-F5344CB8AC3E}">
        <p14:creationId xmlns:p14="http://schemas.microsoft.com/office/powerpoint/2010/main" val="3322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07A82-25E0-4CF3-AC20-27BF76939B3B}"/>
              </a:ext>
            </a:extLst>
          </p:cNvPr>
          <p:cNvPicPr>
            <a:picLocks noChangeAspect="1"/>
          </p:cNvPicPr>
          <p:nvPr/>
        </p:nvPicPr>
        <p:blipFill>
          <a:blip r:embed="rId2"/>
          <a:stretch>
            <a:fillRect/>
          </a:stretch>
        </p:blipFill>
        <p:spPr>
          <a:xfrm>
            <a:off x="1629536" y="1339850"/>
            <a:ext cx="5884928" cy="4178300"/>
          </a:xfrm>
          <a:prstGeom prst="rect">
            <a:avLst/>
          </a:prstGeom>
        </p:spPr>
      </p:pic>
    </p:spTree>
    <p:extLst>
      <p:ext uri="{BB962C8B-B14F-4D97-AF65-F5344CB8AC3E}">
        <p14:creationId xmlns:p14="http://schemas.microsoft.com/office/powerpoint/2010/main" val="3739511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A736-4456-4CB3-A92F-5B50F53D6A9F}"/>
              </a:ext>
            </a:extLst>
          </p:cNvPr>
          <p:cNvSpPr>
            <a:spLocks noGrp="1"/>
          </p:cNvSpPr>
          <p:nvPr>
            <p:ph type="title"/>
          </p:nvPr>
        </p:nvSpPr>
        <p:spPr/>
        <p:txBody>
          <a:bodyPr/>
          <a:lstStyle/>
          <a:p>
            <a:r>
              <a:rPr lang="en-IN" dirty="0"/>
              <a:t>Bias and Variance</a:t>
            </a:r>
          </a:p>
        </p:txBody>
      </p:sp>
      <p:sp>
        <p:nvSpPr>
          <p:cNvPr id="3" name="Content Placeholder 2">
            <a:extLst>
              <a:ext uri="{FF2B5EF4-FFF2-40B4-BE49-F238E27FC236}">
                <a16:creationId xmlns:a16="http://schemas.microsoft.com/office/drawing/2014/main" id="{0E6089B5-0F16-49AE-BFAF-B8BE097FA794}"/>
              </a:ext>
            </a:extLst>
          </p:cNvPr>
          <p:cNvSpPr>
            <a:spLocks noGrp="1"/>
          </p:cNvSpPr>
          <p:nvPr>
            <p:ph idx="1"/>
          </p:nvPr>
        </p:nvSpPr>
        <p:spPr/>
        <p:txBody>
          <a:bodyPr/>
          <a:lstStyle/>
          <a:p>
            <a:r>
              <a:rPr lang="en-IN" dirty="0"/>
              <a:t>Objective: Cat recognizer with 95% accuracy</a:t>
            </a:r>
          </a:p>
          <a:p>
            <a:r>
              <a:rPr lang="en-IN" dirty="0"/>
              <a:t>Training set error: 15%</a:t>
            </a:r>
          </a:p>
          <a:p>
            <a:r>
              <a:rPr lang="en-IN" dirty="0"/>
              <a:t>Dev set error: 16%</a:t>
            </a:r>
          </a:p>
          <a:p>
            <a:r>
              <a:rPr lang="en-IN" dirty="0"/>
              <a:t>Bias: 15%</a:t>
            </a:r>
          </a:p>
          <a:p>
            <a:r>
              <a:rPr lang="en-IN" dirty="0"/>
              <a:t>Variance: 1%</a:t>
            </a:r>
          </a:p>
          <a:p>
            <a:r>
              <a:rPr lang="en-IN" dirty="0"/>
              <a:t>What to do?</a:t>
            </a:r>
          </a:p>
          <a:p>
            <a:endParaRPr lang="en-IN" dirty="0"/>
          </a:p>
          <a:p>
            <a:endParaRPr lang="en-IN" dirty="0"/>
          </a:p>
        </p:txBody>
      </p:sp>
    </p:spTree>
    <p:extLst>
      <p:ext uri="{BB962C8B-B14F-4D97-AF65-F5344CB8AC3E}">
        <p14:creationId xmlns:p14="http://schemas.microsoft.com/office/powerpoint/2010/main" val="1881239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A736-4456-4CB3-A92F-5B50F53D6A9F}"/>
              </a:ext>
            </a:extLst>
          </p:cNvPr>
          <p:cNvSpPr>
            <a:spLocks noGrp="1"/>
          </p:cNvSpPr>
          <p:nvPr>
            <p:ph type="title"/>
          </p:nvPr>
        </p:nvSpPr>
        <p:spPr/>
        <p:txBody>
          <a:bodyPr/>
          <a:lstStyle/>
          <a:p>
            <a:r>
              <a:rPr lang="en-IN" dirty="0"/>
              <a:t>Bias and Variance</a:t>
            </a:r>
          </a:p>
        </p:txBody>
      </p:sp>
      <p:sp>
        <p:nvSpPr>
          <p:cNvPr id="3" name="Content Placeholder 2">
            <a:extLst>
              <a:ext uri="{FF2B5EF4-FFF2-40B4-BE49-F238E27FC236}">
                <a16:creationId xmlns:a16="http://schemas.microsoft.com/office/drawing/2014/main" id="{0E6089B5-0F16-49AE-BFAF-B8BE097FA794}"/>
              </a:ext>
            </a:extLst>
          </p:cNvPr>
          <p:cNvSpPr>
            <a:spLocks noGrp="1"/>
          </p:cNvSpPr>
          <p:nvPr>
            <p:ph idx="1"/>
          </p:nvPr>
        </p:nvSpPr>
        <p:spPr/>
        <p:txBody>
          <a:bodyPr>
            <a:normAutofit fontScale="92500" lnSpcReduction="20000"/>
          </a:bodyPr>
          <a:lstStyle/>
          <a:p>
            <a:r>
              <a:rPr lang="en-IN" dirty="0"/>
              <a:t>Objective: Cat recognizer with 95% accuracy</a:t>
            </a:r>
          </a:p>
          <a:p>
            <a:r>
              <a:rPr lang="en-IN" dirty="0"/>
              <a:t>Training set error: 15%</a:t>
            </a:r>
          </a:p>
          <a:p>
            <a:r>
              <a:rPr lang="en-IN" dirty="0"/>
              <a:t>Dev set error: 16%</a:t>
            </a:r>
          </a:p>
          <a:p>
            <a:r>
              <a:rPr lang="en-IN" dirty="0"/>
              <a:t>Bias: 15%</a:t>
            </a:r>
          </a:p>
          <a:p>
            <a:r>
              <a:rPr lang="en-IN" dirty="0"/>
              <a:t>Variance: 1%</a:t>
            </a:r>
          </a:p>
          <a:p>
            <a:r>
              <a:rPr lang="en-IN" dirty="0"/>
              <a:t>What to do?</a:t>
            </a:r>
          </a:p>
          <a:p>
            <a:pPr lvl="1"/>
            <a:r>
              <a:rPr lang="en-IN" dirty="0"/>
              <a:t>Fine-tune hyperparameters?</a:t>
            </a:r>
          </a:p>
          <a:p>
            <a:pPr lvl="1"/>
            <a:r>
              <a:rPr lang="en-IN" dirty="0"/>
              <a:t>Increase model complexity? </a:t>
            </a:r>
          </a:p>
          <a:p>
            <a:pPr lvl="1"/>
            <a:r>
              <a:rPr lang="en-IN" dirty="0"/>
              <a:t>Modify input features?</a:t>
            </a:r>
          </a:p>
          <a:p>
            <a:pPr lvl="1"/>
            <a:r>
              <a:rPr lang="en-IN" dirty="0"/>
              <a:t>Reduce regularization?</a:t>
            </a:r>
          </a:p>
          <a:p>
            <a:pPr lvl="1"/>
            <a:r>
              <a:rPr lang="en-IN" dirty="0"/>
              <a:t>Increase size of dataset?</a:t>
            </a:r>
          </a:p>
          <a:p>
            <a:pPr lvl="1"/>
            <a:r>
              <a:rPr lang="en-IN" dirty="0"/>
              <a:t>Do nothing?</a:t>
            </a:r>
          </a:p>
          <a:p>
            <a:endParaRPr lang="en-IN" dirty="0"/>
          </a:p>
          <a:p>
            <a:endParaRPr lang="en-IN" dirty="0"/>
          </a:p>
        </p:txBody>
      </p:sp>
    </p:spTree>
    <p:extLst>
      <p:ext uri="{BB962C8B-B14F-4D97-AF65-F5344CB8AC3E}">
        <p14:creationId xmlns:p14="http://schemas.microsoft.com/office/powerpoint/2010/main" val="2809605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710C-1009-4A0B-8BBD-BD7459062F51}"/>
              </a:ext>
            </a:extLst>
          </p:cNvPr>
          <p:cNvSpPr>
            <a:spLocks noGrp="1"/>
          </p:cNvSpPr>
          <p:nvPr>
            <p:ph type="title"/>
          </p:nvPr>
        </p:nvSpPr>
        <p:spPr/>
        <p:txBody>
          <a:bodyPr>
            <a:normAutofit fontScale="90000"/>
          </a:bodyPr>
          <a:lstStyle/>
          <a:p>
            <a:r>
              <a:rPr lang="en-IN" dirty="0"/>
              <a:t>Comparing to Optimal Error Rate</a:t>
            </a:r>
          </a:p>
        </p:txBody>
      </p:sp>
      <p:sp>
        <p:nvSpPr>
          <p:cNvPr id="3" name="Content Placeholder 2">
            <a:extLst>
              <a:ext uri="{FF2B5EF4-FFF2-40B4-BE49-F238E27FC236}">
                <a16:creationId xmlns:a16="http://schemas.microsoft.com/office/drawing/2014/main" id="{6FB80CD4-C012-4943-82F6-60A194B78A3C}"/>
              </a:ext>
            </a:extLst>
          </p:cNvPr>
          <p:cNvSpPr>
            <a:spLocks noGrp="1"/>
          </p:cNvSpPr>
          <p:nvPr>
            <p:ph idx="1"/>
          </p:nvPr>
        </p:nvSpPr>
        <p:spPr/>
        <p:txBody>
          <a:bodyPr>
            <a:normAutofit/>
          </a:bodyPr>
          <a:lstStyle/>
          <a:p>
            <a:r>
              <a:rPr lang="en-IN" dirty="0"/>
              <a:t>Ideal error rate: Optimal classifier (Human Error)</a:t>
            </a:r>
          </a:p>
          <a:p>
            <a:r>
              <a:rPr lang="en-IN" dirty="0"/>
              <a:t>Cat classification problem: 0%</a:t>
            </a:r>
          </a:p>
          <a:p>
            <a:r>
              <a:rPr lang="en-IN" dirty="0"/>
              <a:t>Speech recognition: May be 14% clips too noisy</a:t>
            </a:r>
          </a:p>
          <a:p>
            <a:r>
              <a:rPr lang="en-IN" sz="2400" dirty="0"/>
              <a:t>Optimal error rate (unavoidable bias or Bayes rate): 14%</a:t>
            </a:r>
          </a:p>
          <a:p>
            <a:r>
              <a:rPr lang="en-IN" dirty="0"/>
              <a:t>Avoidable bias: 1%</a:t>
            </a:r>
          </a:p>
          <a:p>
            <a:r>
              <a:rPr lang="en-IN" dirty="0"/>
              <a:t>Bias = unavoidable bias + avoidable bias</a:t>
            </a:r>
          </a:p>
          <a:p>
            <a:r>
              <a:rPr lang="en-IN" dirty="0">
                <a:solidFill>
                  <a:srgbClr val="C00000"/>
                </a:solidFill>
              </a:rPr>
              <a:t>Human performance not good on all  tasks</a:t>
            </a:r>
          </a:p>
          <a:p>
            <a:pPr marL="393192" lvl="1" indent="0">
              <a:buNone/>
            </a:pPr>
            <a:endParaRPr lang="en-IN" dirty="0"/>
          </a:p>
        </p:txBody>
      </p:sp>
    </p:spTree>
    <p:extLst>
      <p:ext uri="{BB962C8B-B14F-4D97-AF65-F5344CB8AC3E}">
        <p14:creationId xmlns:p14="http://schemas.microsoft.com/office/powerpoint/2010/main" val="144644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06C2-1B3F-4CF8-99B3-B1C44207B55D}"/>
              </a:ext>
            </a:extLst>
          </p:cNvPr>
          <p:cNvSpPr>
            <a:spLocks noGrp="1"/>
          </p:cNvSpPr>
          <p:nvPr>
            <p:ph type="title"/>
          </p:nvPr>
        </p:nvSpPr>
        <p:spPr/>
        <p:txBody>
          <a:bodyPr>
            <a:normAutofit fontScale="90000"/>
          </a:bodyPr>
          <a:lstStyle/>
          <a:p>
            <a:r>
              <a:rPr lang="en-IN" dirty="0"/>
              <a:t>Surpassing Human-level Performance</a:t>
            </a:r>
          </a:p>
        </p:txBody>
      </p:sp>
      <p:sp>
        <p:nvSpPr>
          <p:cNvPr id="3" name="Content Placeholder 2">
            <a:extLst>
              <a:ext uri="{FF2B5EF4-FFF2-40B4-BE49-F238E27FC236}">
                <a16:creationId xmlns:a16="http://schemas.microsoft.com/office/drawing/2014/main" id="{9F413BEB-641F-430E-9152-5D2C2CD951C6}"/>
              </a:ext>
            </a:extLst>
          </p:cNvPr>
          <p:cNvSpPr>
            <a:spLocks noGrp="1"/>
          </p:cNvSpPr>
          <p:nvPr>
            <p:ph idx="1"/>
          </p:nvPr>
        </p:nvSpPr>
        <p:spPr/>
        <p:txBody>
          <a:bodyPr/>
          <a:lstStyle/>
          <a:p>
            <a:r>
              <a:rPr lang="en-US" dirty="0"/>
              <a:t>Predicting movie ratings</a:t>
            </a:r>
          </a:p>
          <a:p>
            <a:r>
              <a:rPr lang="en-US" dirty="0"/>
              <a:t>how long it will take to drive somewhere</a:t>
            </a:r>
          </a:p>
          <a:p>
            <a:r>
              <a:rPr lang="en-US" dirty="0"/>
              <a:t>Whether to approve a loan application</a:t>
            </a:r>
            <a:endParaRPr lang="en-IN" dirty="0"/>
          </a:p>
        </p:txBody>
      </p:sp>
    </p:spTree>
    <p:extLst>
      <p:ext uri="{BB962C8B-B14F-4D97-AF65-F5344CB8AC3E}">
        <p14:creationId xmlns:p14="http://schemas.microsoft.com/office/powerpoint/2010/main" val="3042151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C91B-4FAD-4B09-AAF3-3C692D7EBB8E}"/>
              </a:ext>
            </a:extLst>
          </p:cNvPr>
          <p:cNvSpPr>
            <a:spLocks noGrp="1"/>
          </p:cNvSpPr>
          <p:nvPr>
            <p:ph type="title"/>
          </p:nvPr>
        </p:nvSpPr>
        <p:spPr/>
        <p:txBody>
          <a:bodyPr/>
          <a:lstStyle/>
          <a:p>
            <a:r>
              <a:rPr lang="en-IN" dirty="0"/>
              <a:t>Bias and Variance</a:t>
            </a:r>
          </a:p>
        </p:txBody>
      </p:sp>
      <p:sp>
        <p:nvSpPr>
          <p:cNvPr id="3" name="Content Placeholder 2">
            <a:extLst>
              <a:ext uri="{FF2B5EF4-FFF2-40B4-BE49-F238E27FC236}">
                <a16:creationId xmlns:a16="http://schemas.microsoft.com/office/drawing/2014/main" id="{83167062-7818-4D67-AA2E-9C575A93A3E7}"/>
              </a:ext>
            </a:extLst>
          </p:cNvPr>
          <p:cNvSpPr>
            <a:spLocks noGrp="1"/>
          </p:cNvSpPr>
          <p:nvPr>
            <p:ph idx="1"/>
          </p:nvPr>
        </p:nvSpPr>
        <p:spPr/>
        <p:txBody>
          <a:bodyPr/>
          <a:lstStyle/>
          <a:p>
            <a:r>
              <a:rPr lang="en-IN" dirty="0">
                <a:solidFill>
                  <a:srgbClr val="C00000"/>
                </a:solidFill>
              </a:rPr>
              <a:t>Bias: </a:t>
            </a:r>
            <a:r>
              <a:rPr lang="en-US" dirty="0"/>
              <a:t>Error rate on your training set</a:t>
            </a:r>
          </a:p>
          <a:p>
            <a:r>
              <a:rPr lang="en-US" dirty="0">
                <a:solidFill>
                  <a:srgbClr val="C00000"/>
                </a:solidFill>
              </a:rPr>
              <a:t>Variance:</a:t>
            </a:r>
            <a:r>
              <a:rPr lang="en-US" dirty="0"/>
              <a:t> Gap between performance  on the test set vis a vis training set</a:t>
            </a:r>
          </a:p>
          <a:p>
            <a:endParaRPr lang="en-IN" dirty="0"/>
          </a:p>
          <a:p>
            <a:endParaRPr lang="en-IN" dirty="0"/>
          </a:p>
          <a:p>
            <a:endParaRPr lang="en-IN" dirty="0"/>
          </a:p>
          <a:p>
            <a:endParaRPr lang="en-IN" dirty="0"/>
          </a:p>
          <a:p>
            <a:endParaRPr lang="en-IN" dirty="0"/>
          </a:p>
        </p:txBody>
      </p:sp>
      <p:graphicFrame>
        <p:nvGraphicFramePr>
          <p:cNvPr id="8" name="Table 8">
            <a:extLst>
              <a:ext uri="{FF2B5EF4-FFF2-40B4-BE49-F238E27FC236}">
                <a16:creationId xmlns:a16="http://schemas.microsoft.com/office/drawing/2014/main" id="{3BEB31C3-C3A9-4219-9962-0B85FE41755D}"/>
              </a:ext>
            </a:extLst>
          </p:cNvPr>
          <p:cNvGraphicFramePr>
            <a:graphicFrameLocks noGrp="1"/>
          </p:cNvGraphicFramePr>
          <p:nvPr>
            <p:extLst>
              <p:ext uri="{D42A27DB-BD31-4B8C-83A1-F6EECF244321}">
                <p14:modId xmlns:p14="http://schemas.microsoft.com/office/powerpoint/2010/main" val="2298516901"/>
              </p:ext>
            </p:extLst>
          </p:nvPr>
        </p:nvGraphicFramePr>
        <p:xfrm>
          <a:off x="899592" y="3429000"/>
          <a:ext cx="6096000" cy="16510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603912473"/>
                    </a:ext>
                  </a:extLst>
                </a:gridCol>
                <a:gridCol w="1219200">
                  <a:extLst>
                    <a:ext uri="{9D8B030D-6E8A-4147-A177-3AD203B41FA5}">
                      <a16:colId xmlns:a16="http://schemas.microsoft.com/office/drawing/2014/main" val="1514403792"/>
                    </a:ext>
                  </a:extLst>
                </a:gridCol>
                <a:gridCol w="1219200">
                  <a:extLst>
                    <a:ext uri="{9D8B030D-6E8A-4147-A177-3AD203B41FA5}">
                      <a16:colId xmlns:a16="http://schemas.microsoft.com/office/drawing/2014/main" val="2125283945"/>
                    </a:ext>
                  </a:extLst>
                </a:gridCol>
                <a:gridCol w="1219200">
                  <a:extLst>
                    <a:ext uri="{9D8B030D-6E8A-4147-A177-3AD203B41FA5}">
                      <a16:colId xmlns:a16="http://schemas.microsoft.com/office/drawing/2014/main" val="3291864700"/>
                    </a:ext>
                  </a:extLst>
                </a:gridCol>
                <a:gridCol w="1219200">
                  <a:extLst>
                    <a:ext uri="{9D8B030D-6E8A-4147-A177-3AD203B41FA5}">
                      <a16:colId xmlns:a16="http://schemas.microsoft.com/office/drawing/2014/main" val="582039458"/>
                    </a:ext>
                  </a:extLst>
                </a:gridCol>
              </a:tblGrid>
              <a:tr h="370840">
                <a:tc>
                  <a:txBody>
                    <a:bodyPr/>
                    <a:lstStyle/>
                    <a:p>
                      <a:endParaRPr lang="en-IN"/>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extLst>
                  <a:ext uri="{0D108BD9-81ED-4DB2-BD59-A6C34878D82A}">
                    <a16:rowId xmlns:a16="http://schemas.microsoft.com/office/drawing/2014/main" val="3509993681"/>
                  </a:ext>
                </a:extLst>
              </a:tr>
              <a:tr h="370840">
                <a:tc>
                  <a:txBody>
                    <a:bodyPr/>
                    <a:lstStyle/>
                    <a:p>
                      <a:r>
                        <a:rPr lang="en-IN" dirty="0"/>
                        <a:t>Training Error %</a:t>
                      </a:r>
                    </a:p>
                  </a:txBody>
                  <a:tcPr/>
                </a:tc>
                <a:tc>
                  <a:txBody>
                    <a:bodyPr/>
                    <a:lstStyle/>
                    <a:p>
                      <a:r>
                        <a:rPr lang="en-IN" dirty="0"/>
                        <a:t>1</a:t>
                      </a:r>
                    </a:p>
                  </a:txBody>
                  <a:tcPr/>
                </a:tc>
                <a:tc>
                  <a:txBody>
                    <a:bodyPr/>
                    <a:lstStyle/>
                    <a:p>
                      <a:r>
                        <a:rPr lang="en-IN" dirty="0"/>
                        <a:t>15</a:t>
                      </a:r>
                    </a:p>
                  </a:txBody>
                  <a:tcPr/>
                </a:tc>
                <a:tc>
                  <a:txBody>
                    <a:bodyPr/>
                    <a:lstStyle/>
                    <a:p>
                      <a:r>
                        <a:rPr lang="en-IN" dirty="0"/>
                        <a:t>15</a:t>
                      </a:r>
                    </a:p>
                  </a:txBody>
                  <a:tcPr/>
                </a:tc>
                <a:tc>
                  <a:txBody>
                    <a:bodyPr/>
                    <a:lstStyle/>
                    <a:p>
                      <a:r>
                        <a:rPr lang="en-IN" dirty="0"/>
                        <a:t>0.5</a:t>
                      </a:r>
                    </a:p>
                  </a:txBody>
                  <a:tcPr/>
                </a:tc>
                <a:extLst>
                  <a:ext uri="{0D108BD9-81ED-4DB2-BD59-A6C34878D82A}">
                    <a16:rowId xmlns:a16="http://schemas.microsoft.com/office/drawing/2014/main" val="1979100209"/>
                  </a:ext>
                </a:extLst>
              </a:tr>
              <a:tr h="370840">
                <a:tc>
                  <a:txBody>
                    <a:bodyPr/>
                    <a:lstStyle/>
                    <a:p>
                      <a:r>
                        <a:rPr lang="en-IN" dirty="0"/>
                        <a:t>Dev Error%</a:t>
                      </a:r>
                    </a:p>
                  </a:txBody>
                  <a:tcPr/>
                </a:tc>
                <a:tc>
                  <a:txBody>
                    <a:bodyPr/>
                    <a:lstStyle/>
                    <a:p>
                      <a:r>
                        <a:rPr lang="en-IN" dirty="0"/>
                        <a:t>11</a:t>
                      </a:r>
                    </a:p>
                  </a:txBody>
                  <a:tcPr/>
                </a:tc>
                <a:tc>
                  <a:txBody>
                    <a:bodyPr/>
                    <a:lstStyle/>
                    <a:p>
                      <a:r>
                        <a:rPr lang="en-IN" dirty="0"/>
                        <a:t>16</a:t>
                      </a:r>
                    </a:p>
                  </a:txBody>
                  <a:tcPr/>
                </a:tc>
                <a:tc>
                  <a:txBody>
                    <a:bodyPr/>
                    <a:lstStyle/>
                    <a:p>
                      <a:r>
                        <a:rPr lang="en-IN" dirty="0"/>
                        <a:t>30</a:t>
                      </a:r>
                    </a:p>
                  </a:txBody>
                  <a:tcPr/>
                </a:tc>
                <a:tc>
                  <a:txBody>
                    <a:bodyPr/>
                    <a:lstStyle/>
                    <a:p>
                      <a:r>
                        <a:rPr lang="en-IN" dirty="0"/>
                        <a:t>1</a:t>
                      </a:r>
                    </a:p>
                  </a:txBody>
                  <a:tcPr/>
                </a:tc>
                <a:extLst>
                  <a:ext uri="{0D108BD9-81ED-4DB2-BD59-A6C34878D82A}">
                    <a16:rowId xmlns:a16="http://schemas.microsoft.com/office/drawing/2014/main" val="182649728"/>
                  </a:ext>
                </a:extLst>
              </a:tr>
            </a:tbl>
          </a:graphicData>
        </a:graphic>
      </p:graphicFrame>
    </p:spTree>
    <p:extLst>
      <p:ext uri="{BB962C8B-B14F-4D97-AF65-F5344CB8AC3E}">
        <p14:creationId xmlns:p14="http://schemas.microsoft.com/office/powerpoint/2010/main" val="1971178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5C25-F392-46B0-9841-C2B5C4B2A82E}"/>
              </a:ext>
            </a:extLst>
          </p:cNvPr>
          <p:cNvSpPr>
            <a:spLocks noGrp="1"/>
          </p:cNvSpPr>
          <p:nvPr>
            <p:ph type="title"/>
          </p:nvPr>
        </p:nvSpPr>
        <p:spPr/>
        <p:txBody>
          <a:bodyPr/>
          <a:lstStyle/>
          <a:p>
            <a:r>
              <a:rPr lang="en-IN" dirty="0"/>
              <a:t>Addressing Bias/Variance</a:t>
            </a:r>
          </a:p>
        </p:txBody>
      </p:sp>
      <p:sp>
        <p:nvSpPr>
          <p:cNvPr id="3" name="Content Placeholder 2">
            <a:extLst>
              <a:ext uri="{FF2B5EF4-FFF2-40B4-BE49-F238E27FC236}">
                <a16:creationId xmlns:a16="http://schemas.microsoft.com/office/drawing/2014/main" id="{3F60E55B-CE7A-4651-B230-3CBA2A4A3E69}"/>
              </a:ext>
            </a:extLst>
          </p:cNvPr>
          <p:cNvSpPr>
            <a:spLocks noGrp="1"/>
          </p:cNvSpPr>
          <p:nvPr>
            <p:ph idx="1"/>
          </p:nvPr>
        </p:nvSpPr>
        <p:spPr/>
        <p:txBody>
          <a:bodyPr/>
          <a:lstStyle/>
          <a:p>
            <a:r>
              <a:rPr lang="en-IN" dirty="0">
                <a:solidFill>
                  <a:srgbClr val="C00000"/>
                </a:solidFill>
              </a:rPr>
              <a:t>High avoidable bias</a:t>
            </a:r>
          </a:p>
          <a:p>
            <a:pPr lvl="1"/>
            <a:r>
              <a:rPr lang="en-IN" dirty="0"/>
              <a:t>Increase the size of your model</a:t>
            </a:r>
          </a:p>
          <a:p>
            <a:pPr lvl="1"/>
            <a:r>
              <a:rPr lang="en-IN" dirty="0"/>
              <a:t>Try different architecture</a:t>
            </a:r>
          </a:p>
          <a:p>
            <a:pPr lvl="1"/>
            <a:r>
              <a:rPr lang="en-IN" dirty="0"/>
              <a:t>Modify input features</a:t>
            </a:r>
          </a:p>
          <a:p>
            <a:pPr lvl="1"/>
            <a:r>
              <a:rPr lang="en-IN" dirty="0"/>
              <a:t>Reduce regularization</a:t>
            </a:r>
          </a:p>
          <a:p>
            <a:pPr lvl="1"/>
            <a:r>
              <a:rPr lang="en-IN" dirty="0">
                <a:solidFill>
                  <a:srgbClr val="C00000"/>
                </a:solidFill>
              </a:rPr>
              <a:t>Typically doesn’t work:</a:t>
            </a:r>
            <a:r>
              <a:rPr lang="en-IN" dirty="0"/>
              <a:t> Add more training data</a:t>
            </a:r>
          </a:p>
          <a:p>
            <a:pPr marL="393192" lvl="1" indent="0">
              <a:buNone/>
            </a:pPr>
            <a:endParaRPr lang="en-IN" dirty="0"/>
          </a:p>
        </p:txBody>
      </p:sp>
    </p:spTree>
    <p:extLst>
      <p:ext uri="{BB962C8B-B14F-4D97-AF65-F5344CB8AC3E}">
        <p14:creationId xmlns:p14="http://schemas.microsoft.com/office/powerpoint/2010/main" val="191319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A689-5135-42FF-B603-92A3AA1FFC20}"/>
              </a:ext>
            </a:extLst>
          </p:cNvPr>
          <p:cNvSpPr>
            <a:spLocks noGrp="1"/>
          </p:cNvSpPr>
          <p:nvPr>
            <p:ph type="title"/>
          </p:nvPr>
        </p:nvSpPr>
        <p:spPr/>
        <p:txBody>
          <a:bodyPr/>
          <a:lstStyle/>
          <a:p>
            <a:r>
              <a:rPr lang="en-IN" dirty="0"/>
              <a:t>Addressing Bias/Variance</a:t>
            </a:r>
          </a:p>
        </p:txBody>
      </p:sp>
      <p:sp>
        <p:nvSpPr>
          <p:cNvPr id="3" name="Content Placeholder 2">
            <a:extLst>
              <a:ext uri="{FF2B5EF4-FFF2-40B4-BE49-F238E27FC236}">
                <a16:creationId xmlns:a16="http://schemas.microsoft.com/office/drawing/2014/main" id="{A6A918DA-4B3C-4C5B-9232-881A9DD0C301}"/>
              </a:ext>
            </a:extLst>
          </p:cNvPr>
          <p:cNvSpPr>
            <a:spLocks noGrp="1"/>
          </p:cNvSpPr>
          <p:nvPr>
            <p:ph idx="1"/>
          </p:nvPr>
        </p:nvSpPr>
        <p:spPr/>
        <p:txBody>
          <a:bodyPr/>
          <a:lstStyle/>
          <a:p>
            <a:r>
              <a:rPr lang="en-IN" dirty="0">
                <a:solidFill>
                  <a:srgbClr val="C00000"/>
                </a:solidFill>
              </a:rPr>
              <a:t>High</a:t>
            </a:r>
            <a:r>
              <a:rPr lang="en-IN" dirty="0"/>
              <a:t> </a:t>
            </a:r>
            <a:r>
              <a:rPr lang="en-IN" dirty="0">
                <a:solidFill>
                  <a:srgbClr val="C00000"/>
                </a:solidFill>
              </a:rPr>
              <a:t>variance</a:t>
            </a:r>
          </a:p>
          <a:p>
            <a:pPr lvl="1"/>
            <a:r>
              <a:rPr lang="en-US" dirty="0"/>
              <a:t>Add data to your training set</a:t>
            </a:r>
          </a:p>
          <a:p>
            <a:pPr lvl="1"/>
            <a:r>
              <a:rPr lang="en-US" dirty="0"/>
              <a:t>Apply regularization (L2, L1, drop out)</a:t>
            </a:r>
          </a:p>
          <a:p>
            <a:pPr lvl="1"/>
            <a:r>
              <a:rPr lang="en-US" dirty="0"/>
              <a:t>Early stopping</a:t>
            </a:r>
          </a:p>
          <a:p>
            <a:pPr lvl="1"/>
            <a:r>
              <a:rPr lang="en-US" dirty="0"/>
              <a:t>Feature selection to decrease number of input features significantly</a:t>
            </a:r>
          </a:p>
          <a:p>
            <a:pPr lvl="1"/>
            <a:r>
              <a:rPr lang="en-US" dirty="0"/>
              <a:t>Decrease the model size</a:t>
            </a:r>
          </a:p>
          <a:p>
            <a:pPr lvl="1"/>
            <a:r>
              <a:rPr lang="en-US" dirty="0"/>
              <a:t>Modify input features based on insights from error analysis</a:t>
            </a:r>
          </a:p>
          <a:p>
            <a:pPr lvl="1"/>
            <a:r>
              <a:rPr lang="en-US" dirty="0"/>
              <a:t>Modify model architecture (Prefer simpler architecture)</a:t>
            </a:r>
          </a:p>
          <a:p>
            <a:endParaRPr lang="en-IN" dirty="0"/>
          </a:p>
        </p:txBody>
      </p:sp>
    </p:spTree>
    <p:extLst>
      <p:ext uri="{BB962C8B-B14F-4D97-AF65-F5344CB8AC3E}">
        <p14:creationId xmlns:p14="http://schemas.microsoft.com/office/powerpoint/2010/main" val="198595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F4DE-10E0-4383-B9FD-B169A399EE75}"/>
              </a:ext>
            </a:extLst>
          </p:cNvPr>
          <p:cNvSpPr>
            <a:spLocks noGrp="1"/>
          </p:cNvSpPr>
          <p:nvPr>
            <p:ph type="title"/>
          </p:nvPr>
        </p:nvSpPr>
        <p:spPr/>
        <p:txBody>
          <a:bodyPr>
            <a:normAutofit fontScale="90000"/>
          </a:bodyPr>
          <a:lstStyle/>
          <a:p>
            <a:r>
              <a:rPr lang="en-US" dirty="0"/>
              <a:t>Learning curves: Diagnosing bias and variance</a:t>
            </a:r>
            <a:endParaRPr lang="en-IN" dirty="0"/>
          </a:p>
        </p:txBody>
      </p:sp>
      <p:pic>
        <p:nvPicPr>
          <p:cNvPr id="4" name="Content Placeholder 3">
            <a:extLst>
              <a:ext uri="{FF2B5EF4-FFF2-40B4-BE49-F238E27FC236}">
                <a16:creationId xmlns:a16="http://schemas.microsoft.com/office/drawing/2014/main" id="{75BC5BE6-FA47-48A5-9469-08D645EAC5A0}"/>
              </a:ext>
            </a:extLst>
          </p:cNvPr>
          <p:cNvPicPr>
            <a:picLocks noGrp="1" noChangeAspect="1"/>
          </p:cNvPicPr>
          <p:nvPr>
            <p:ph idx="1"/>
          </p:nvPr>
        </p:nvPicPr>
        <p:blipFill rotWithShape="1">
          <a:blip r:embed="rId3"/>
          <a:srcRect l="3688" t="16032" r="2917" b="6773"/>
          <a:stretch/>
        </p:blipFill>
        <p:spPr>
          <a:xfrm>
            <a:off x="107504" y="1847088"/>
            <a:ext cx="7342904" cy="3456384"/>
          </a:xfrm>
          <a:prstGeom prst="rect">
            <a:avLst/>
          </a:prstGeom>
        </p:spPr>
      </p:pic>
      <p:sp>
        <p:nvSpPr>
          <p:cNvPr id="5" name="TextBox 4">
            <a:extLst>
              <a:ext uri="{FF2B5EF4-FFF2-40B4-BE49-F238E27FC236}">
                <a16:creationId xmlns:a16="http://schemas.microsoft.com/office/drawing/2014/main" id="{DB6597C1-1C2A-46B2-B319-D3A5554EF8A1}"/>
              </a:ext>
            </a:extLst>
          </p:cNvPr>
          <p:cNvSpPr txBox="1"/>
          <p:nvPr/>
        </p:nvSpPr>
        <p:spPr>
          <a:xfrm>
            <a:off x="1187624" y="5805264"/>
            <a:ext cx="7342904" cy="1200329"/>
          </a:xfrm>
          <a:prstGeom prst="rect">
            <a:avLst/>
          </a:prstGeom>
          <a:noFill/>
        </p:spPr>
        <p:txBody>
          <a:bodyPr wrap="square" rtlCol="0">
            <a:spAutoFit/>
          </a:bodyPr>
          <a:lstStyle/>
          <a:p>
            <a:r>
              <a:rPr lang="en-IN" dirty="0"/>
              <a:t>Desired Error rate: </a:t>
            </a:r>
          </a:p>
          <a:p>
            <a:r>
              <a:rPr lang="en-IN" dirty="0"/>
              <a:t>	Human Level Performance</a:t>
            </a:r>
          </a:p>
          <a:p>
            <a:r>
              <a:rPr lang="en-IN" dirty="0"/>
              <a:t>	Acceptability to user</a:t>
            </a:r>
          </a:p>
          <a:p>
            <a:endParaRPr lang="en-IN" dirty="0"/>
          </a:p>
        </p:txBody>
      </p:sp>
    </p:spTree>
    <p:extLst>
      <p:ext uri="{BB962C8B-B14F-4D97-AF65-F5344CB8AC3E}">
        <p14:creationId xmlns:p14="http://schemas.microsoft.com/office/powerpoint/2010/main" val="3228766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9DA4-AC3E-47CB-8073-F80544CA9F88}"/>
              </a:ext>
            </a:extLst>
          </p:cNvPr>
          <p:cNvSpPr>
            <a:spLocks noGrp="1"/>
          </p:cNvSpPr>
          <p:nvPr>
            <p:ph type="title"/>
          </p:nvPr>
        </p:nvSpPr>
        <p:spPr/>
        <p:txBody>
          <a:bodyPr>
            <a:normAutofit fontScale="90000"/>
          </a:bodyPr>
          <a:lstStyle/>
          <a:p>
            <a:r>
              <a:rPr lang="en-IN" dirty="0"/>
              <a:t>Desired Performance on Dev set</a:t>
            </a:r>
          </a:p>
        </p:txBody>
      </p:sp>
      <p:pic>
        <p:nvPicPr>
          <p:cNvPr id="4" name="Content Placeholder 3">
            <a:extLst>
              <a:ext uri="{FF2B5EF4-FFF2-40B4-BE49-F238E27FC236}">
                <a16:creationId xmlns:a16="http://schemas.microsoft.com/office/drawing/2014/main" id="{8EFAC24B-09F4-4450-A7A1-6D2EF05B51D3}"/>
              </a:ext>
            </a:extLst>
          </p:cNvPr>
          <p:cNvPicPr>
            <a:picLocks noGrp="1" noChangeAspect="1"/>
          </p:cNvPicPr>
          <p:nvPr>
            <p:ph idx="1"/>
          </p:nvPr>
        </p:nvPicPr>
        <p:blipFill rotWithShape="1">
          <a:blip r:embed="rId3"/>
          <a:srcRect l="4884" t="14347" r="1883" b="8550"/>
          <a:stretch/>
        </p:blipFill>
        <p:spPr>
          <a:xfrm>
            <a:off x="1043608" y="2564904"/>
            <a:ext cx="7128792" cy="3384376"/>
          </a:xfrm>
          <a:prstGeom prst="rect">
            <a:avLst/>
          </a:prstGeom>
        </p:spPr>
      </p:pic>
      <p:sp>
        <p:nvSpPr>
          <p:cNvPr id="5" name="TextBox 4">
            <a:extLst>
              <a:ext uri="{FF2B5EF4-FFF2-40B4-BE49-F238E27FC236}">
                <a16:creationId xmlns:a16="http://schemas.microsoft.com/office/drawing/2014/main" id="{EB52BCD0-3960-42A6-8183-B66305A1859F}"/>
              </a:ext>
            </a:extLst>
          </p:cNvPr>
          <p:cNvSpPr txBox="1"/>
          <p:nvPr/>
        </p:nvSpPr>
        <p:spPr>
          <a:xfrm>
            <a:off x="832310" y="5764614"/>
            <a:ext cx="7827923" cy="369332"/>
          </a:xfrm>
          <a:prstGeom prst="rect">
            <a:avLst/>
          </a:prstGeom>
          <a:noFill/>
        </p:spPr>
        <p:txBody>
          <a:bodyPr wrap="square" rtlCol="0">
            <a:spAutoFit/>
          </a:bodyPr>
          <a:lstStyle/>
          <a:p>
            <a:r>
              <a:rPr lang="en-IN" dirty="0"/>
              <a:t>Will increasing the training set size help?</a:t>
            </a:r>
          </a:p>
        </p:txBody>
      </p:sp>
    </p:spTree>
    <p:extLst>
      <p:ext uri="{BB962C8B-B14F-4D97-AF65-F5344CB8AC3E}">
        <p14:creationId xmlns:p14="http://schemas.microsoft.com/office/powerpoint/2010/main" val="721578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9DA4-AC3E-47CB-8073-F80544CA9F88}"/>
              </a:ext>
            </a:extLst>
          </p:cNvPr>
          <p:cNvSpPr>
            <a:spLocks noGrp="1"/>
          </p:cNvSpPr>
          <p:nvPr>
            <p:ph type="title"/>
          </p:nvPr>
        </p:nvSpPr>
        <p:spPr/>
        <p:txBody>
          <a:bodyPr>
            <a:normAutofit fontScale="90000"/>
          </a:bodyPr>
          <a:lstStyle/>
          <a:p>
            <a:r>
              <a:rPr lang="en-IN" dirty="0"/>
              <a:t>Desired Performance on Dev set</a:t>
            </a:r>
          </a:p>
        </p:txBody>
      </p:sp>
      <p:pic>
        <p:nvPicPr>
          <p:cNvPr id="4" name="Content Placeholder 3">
            <a:extLst>
              <a:ext uri="{FF2B5EF4-FFF2-40B4-BE49-F238E27FC236}">
                <a16:creationId xmlns:a16="http://schemas.microsoft.com/office/drawing/2014/main" id="{8EFAC24B-09F4-4450-A7A1-6D2EF05B51D3}"/>
              </a:ext>
            </a:extLst>
          </p:cNvPr>
          <p:cNvPicPr>
            <a:picLocks noGrp="1" noChangeAspect="1"/>
          </p:cNvPicPr>
          <p:nvPr>
            <p:ph idx="1"/>
          </p:nvPr>
        </p:nvPicPr>
        <p:blipFill rotWithShape="1">
          <a:blip r:embed="rId3"/>
          <a:srcRect l="4884" t="14347" r="1883" b="8550"/>
          <a:stretch/>
        </p:blipFill>
        <p:spPr>
          <a:xfrm>
            <a:off x="1043608" y="2564904"/>
            <a:ext cx="7128792" cy="3384376"/>
          </a:xfrm>
          <a:prstGeom prst="rect">
            <a:avLst/>
          </a:prstGeom>
        </p:spPr>
      </p:pic>
      <p:sp>
        <p:nvSpPr>
          <p:cNvPr id="5" name="TextBox 4">
            <a:extLst>
              <a:ext uri="{FF2B5EF4-FFF2-40B4-BE49-F238E27FC236}">
                <a16:creationId xmlns:a16="http://schemas.microsoft.com/office/drawing/2014/main" id="{EB52BCD0-3960-42A6-8183-B66305A1859F}"/>
              </a:ext>
            </a:extLst>
          </p:cNvPr>
          <p:cNvSpPr txBox="1"/>
          <p:nvPr/>
        </p:nvSpPr>
        <p:spPr>
          <a:xfrm>
            <a:off x="832310" y="5764614"/>
            <a:ext cx="7827923" cy="369332"/>
          </a:xfrm>
          <a:prstGeom prst="rect">
            <a:avLst/>
          </a:prstGeom>
          <a:noFill/>
        </p:spPr>
        <p:txBody>
          <a:bodyPr wrap="square" rtlCol="0">
            <a:spAutoFit/>
          </a:bodyPr>
          <a:lstStyle/>
          <a:p>
            <a:r>
              <a:rPr lang="en-IN" dirty="0"/>
              <a:t>If yes,  how much data should we add?</a:t>
            </a:r>
          </a:p>
        </p:txBody>
      </p:sp>
    </p:spTree>
    <p:extLst>
      <p:ext uri="{BB962C8B-B14F-4D97-AF65-F5344CB8AC3E}">
        <p14:creationId xmlns:p14="http://schemas.microsoft.com/office/powerpoint/2010/main" val="335219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Machine Learning/Deep learning </a:t>
            </a:r>
            <a:br>
              <a:rPr lang="en-IN" dirty="0"/>
            </a:br>
            <a:endParaRPr lang="en-IN" dirty="0"/>
          </a:p>
        </p:txBody>
      </p:sp>
      <p:sp>
        <p:nvSpPr>
          <p:cNvPr id="3" name="Content Placeholder 2"/>
          <p:cNvSpPr>
            <a:spLocks noGrp="1"/>
          </p:cNvSpPr>
          <p:nvPr>
            <p:ph idx="1"/>
          </p:nvPr>
        </p:nvSpPr>
        <p:spPr/>
        <p:txBody>
          <a:bodyPr>
            <a:normAutofit fontScale="92500"/>
          </a:bodyPr>
          <a:lstStyle/>
          <a:p>
            <a:r>
              <a:rPr lang="en-IN" dirty="0"/>
              <a:t>1943, McCulloch: Model for neurons in brain</a:t>
            </a:r>
          </a:p>
          <a:p>
            <a:r>
              <a:rPr lang="en-IN" dirty="0"/>
              <a:t>1959, </a:t>
            </a:r>
            <a:r>
              <a:rPr lang="en-IN" dirty="0" err="1"/>
              <a:t>Widrow</a:t>
            </a:r>
            <a:r>
              <a:rPr lang="en-IN" dirty="0"/>
              <a:t> &amp; Hoff of Stanford: ADALINE &amp; MADALINE</a:t>
            </a:r>
          </a:p>
          <a:p>
            <a:r>
              <a:rPr lang="en-IN" dirty="0"/>
              <a:t>1975, </a:t>
            </a:r>
            <a:r>
              <a:rPr lang="en-IN" dirty="0" err="1"/>
              <a:t>Werbos</a:t>
            </a:r>
            <a:r>
              <a:rPr lang="en-IN" dirty="0"/>
              <a:t>  backpropagation algorithm</a:t>
            </a:r>
          </a:p>
          <a:p>
            <a:r>
              <a:rPr lang="en-IN" dirty="0"/>
              <a:t>1982, </a:t>
            </a:r>
            <a:r>
              <a:rPr lang="en-IN" dirty="0" err="1"/>
              <a:t>Kohonen</a:t>
            </a:r>
            <a:r>
              <a:rPr lang="en-IN" dirty="0"/>
              <a:t>: Self Organizing Maps</a:t>
            </a:r>
          </a:p>
          <a:p>
            <a:r>
              <a:rPr lang="en-IN" dirty="0"/>
              <a:t>1986, </a:t>
            </a:r>
            <a:r>
              <a:rPr lang="en-IN" dirty="0" err="1"/>
              <a:t>Rumelhnrt</a:t>
            </a:r>
            <a:r>
              <a:rPr lang="en-IN" dirty="0"/>
              <a:t>, Hinton, &amp; Williams: Learning representations by backpropagation</a:t>
            </a:r>
          </a:p>
          <a:p>
            <a:r>
              <a:rPr lang="en-IN" dirty="0"/>
              <a:t>1986, </a:t>
            </a:r>
            <a:r>
              <a:rPr lang="en-IN" dirty="0" err="1">
                <a:hlinkClick r:id="rId3" tooltip="David E. Rumelhart"/>
              </a:rPr>
              <a:t>Rumelhart</a:t>
            </a:r>
            <a:r>
              <a:rPr lang="en-IN" dirty="0"/>
              <a:t> and </a:t>
            </a:r>
            <a:r>
              <a:rPr lang="en-IN" dirty="0">
                <a:hlinkClick r:id="rId4" tooltip="James McClelland (psychologist)"/>
              </a:rPr>
              <a:t>McClelland</a:t>
            </a:r>
            <a:r>
              <a:rPr lang="en-IN" dirty="0"/>
              <a:t> parallel distributed processing: </a:t>
            </a:r>
          </a:p>
          <a:p>
            <a:r>
              <a:rPr lang="en-IN" dirty="0" err="1"/>
              <a:t>Maxpooling</a:t>
            </a:r>
            <a:r>
              <a:rPr lang="en-IN" dirty="0"/>
              <a:t>, Convolution networks,  Sequential Networks</a:t>
            </a:r>
          </a:p>
        </p:txBody>
      </p:sp>
    </p:spTree>
    <p:extLst>
      <p:ext uri="{BB962C8B-B14F-4D97-AF65-F5344CB8AC3E}">
        <p14:creationId xmlns:p14="http://schemas.microsoft.com/office/powerpoint/2010/main" val="1602551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9DA4-AC3E-47CB-8073-F80544CA9F88}"/>
              </a:ext>
            </a:extLst>
          </p:cNvPr>
          <p:cNvSpPr>
            <a:spLocks noGrp="1"/>
          </p:cNvSpPr>
          <p:nvPr>
            <p:ph type="title"/>
          </p:nvPr>
        </p:nvSpPr>
        <p:spPr/>
        <p:txBody>
          <a:bodyPr>
            <a:normAutofit fontScale="90000"/>
          </a:bodyPr>
          <a:lstStyle/>
          <a:p>
            <a:r>
              <a:rPr lang="en-IN" dirty="0"/>
              <a:t>Desired Performance on Dev set</a:t>
            </a:r>
          </a:p>
        </p:txBody>
      </p:sp>
      <p:pic>
        <p:nvPicPr>
          <p:cNvPr id="4" name="Content Placeholder 3">
            <a:extLst>
              <a:ext uri="{FF2B5EF4-FFF2-40B4-BE49-F238E27FC236}">
                <a16:creationId xmlns:a16="http://schemas.microsoft.com/office/drawing/2014/main" id="{8EFAC24B-09F4-4450-A7A1-6D2EF05B51D3}"/>
              </a:ext>
            </a:extLst>
          </p:cNvPr>
          <p:cNvPicPr>
            <a:picLocks noGrp="1" noChangeAspect="1"/>
          </p:cNvPicPr>
          <p:nvPr>
            <p:ph idx="1"/>
          </p:nvPr>
        </p:nvPicPr>
        <p:blipFill rotWithShape="1">
          <a:blip r:embed="rId3"/>
          <a:srcRect l="4884" t="14347" r="1883" b="8550"/>
          <a:stretch/>
        </p:blipFill>
        <p:spPr>
          <a:xfrm>
            <a:off x="1043608" y="2564904"/>
            <a:ext cx="7128792" cy="3384376"/>
          </a:xfrm>
          <a:prstGeom prst="rect">
            <a:avLst/>
          </a:prstGeom>
        </p:spPr>
      </p:pic>
      <p:sp>
        <p:nvSpPr>
          <p:cNvPr id="5" name="TextBox 4">
            <a:extLst>
              <a:ext uri="{FF2B5EF4-FFF2-40B4-BE49-F238E27FC236}">
                <a16:creationId xmlns:a16="http://schemas.microsoft.com/office/drawing/2014/main" id="{EB52BCD0-3960-42A6-8183-B66305A1859F}"/>
              </a:ext>
            </a:extLst>
          </p:cNvPr>
          <p:cNvSpPr txBox="1"/>
          <p:nvPr/>
        </p:nvSpPr>
        <p:spPr>
          <a:xfrm>
            <a:off x="832310" y="5764614"/>
            <a:ext cx="7827923" cy="646331"/>
          </a:xfrm>
          <a:prstGeom prst="rect">
            <a:avLst/>
          </a:prstGeom>
          <a:noFill/>
        </p:spPr>
        <p:txBody>
          <a:bodyPr wrap="square" rtlCol="0">
            <a:spAutoFit/>
          </a:bodyPr>
          <a:lstStyle/>
          <a:p>
            <a:r>
              <a:rPr lang="en-IN" dirty="0"/>
              <a:t>Extrapolate the curve to the desired level.</a:t>
            </a:r>
          </a:p>
          <a:p>
            <a:r>
              <a:rPr lang="en-IN" dirty="0"/>
              <a:t>Doubling the data should do the needful.</a:t>
            </a:r>
          </a:p>
        </p:txBody>
      </p:sp>
    </p:spTree>
    <p:extLst>
      <p:ext uri="{BB962C8B-B14F-4D97-AF65-F5344CB8AC3E}">
        <p14:creationId xmlns:p14="http://schemas.microsoft.com/office/powerpoint/2010/main" val="22313187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70D2-0A94-4FC5-BAF9-3C3D84FAE79A}"/>
              </a:ext>
            </a:extLst>
          </p:cNvPr>
          <p:cNvSpPr>
            <a:spLocks noGrp="1"/>
          </p:cNvSpPr>
          <p:nvPr>
            <p:ph type="title"/>
          </p:nvPr>
        </p:nvSpPr>
        <p:spPr/>
        <p:txBody>
          <a:bodyPr/>
          <a:lstStyle/>
          <a:p>
            <a:r>
              <a:rPr lang="en-IN" dirty="0"/>
              <a:t>Flattened Dev error Curve</a:t>
            </a:r>
          </a:p>
        </p:txBody>
      </p:sp>
      <p:pic>
        <p:nvPicPr>
          <p:cNvPr id="4" name="Content Placeholder 3">
            <a:extLst>
              <a:ext uri="{FF2B5EF4-FFF2-40B4-BE49-F238E27FC236}">
                <a16:creationId xmlns:a16="http://schemas.microsoft.com/office/drawing/2014/main" id="{199ABA7A-2FA2-4FF8-94F3-B6A163169CCA}"/>
              </a:ext>
            </a:extLst>
          </p:cNvPr>
          <p:cNvPicPr>
            <a:picLocks noGrp="1" noChangeAspect="1"/>
          </p:cNvPicPr>
          <p:nvPr>
            <p:ph idx="1"/>
          </p:nvPr>
        </p:nvPicPr>
        <p:blipFill rotWithShape="1">
          <a:blip r:embed="rId3"/>
          <a:srcRect l="4785" t="14347" r="2937" b="8552"/>
          <a:stretch/>
        </p:blipFill>
        <p:spPr>
          <a:xfrm>
            <a:off x="667123" y="1988840"/>
            <a:ext cx="7200800" cy="3384376"/>
          </a:xfrm>
          <a:prstGeom prst="rect">
            <a:avLst/>
          </a:prstGeom>
        </p:spPr>
      </p:pic>
      <p:sp>
        <p:nvSpPr>
          <p:cNvPr id="6" name="TextBox 5">
            <a:extLst>
              <a:ext uri="{FF2B5EF4-FFF2-40B4-BE49-F238E27FC236}">
                <a16:creationId xmlns:a16="http://schemas.microsoft.com/office/drawing/2014/main" id="{B08A7749-E295-4D47-842B-4E03F61E8607}"/>
              </a:ext>
            </a:extLst>
          </p:cNvPr>
          <p:cNvSpPr txBox="1"/>
          <p:nvPr/>
        </p:nvSpPr>
        <p:spPr>
          <a:xfrm>
            <a:off x="419123" y="5438028"/>
            <a:ext cx="7696799" cy="646331"/>
          </a:xfrm>
          <a:prstGeom prst="rect">
            <a:avLst/>
          </a:prstGeom>
          <a:noFill/>
        </p:spPr>
        <p:txBody>
          <a:bodyPr wrap="square" rtlCol="0">
            <a:spAutoFit/>
          </a:bodyPr>
          <a:lstStyle/>
          <a:p>
            <a:r>
              <a:rPr lang="en-IN" dirty="0"/>
              <a:t>Will increasing the training set size help?</a:t>
            </a:r>
          </a:p>
          <a:p>
            <a:endParaRPr lang="en-IN" dirty="0"/>
          </a:p>
        </p:txBody>
      </p:sp>
    </p:spTree>
    <p:extLst>
      <p:ext uri="{BB962C8B-B14F-4D97-AF65-F5344CB8AC3E}">
        <p14:creationId xmlns:p14="http://schemas.microsoft.com/office/powerpoint/2010/main" val="1187149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70D2-0A94-4FC5-BAF9-3C3D84FAE79A}"/>
              </a:ext>
            </a:extLst>
          </p:cNvPr>
          <p:cNvSpPr>
            <a:spLocks noGrp="1"/>
          </p:cNvSpPr>
          <p:nvPr>
            <p:ph type="title"/>
          </p:nvPr>
        </p:nvSpPr>
        <p:spPr/>
        <p:txBody>
          <a:bodyPr/>
          <a:lstStyle/>
          <a:p>
            <a:r>
              <a:rPr lang="en-IN" dirty="0"/>
              <a:t>Flattened Dev error Curve</a:t>
            </a:r>
          </a:p>
        </p:txBody>
      </p:sp>
      <p:pic>
        <p:nvPicPr>
          <p:cNvPr id="4" name="Content Placeholder 3">
            <a:extLst>
              <a:ext uri="{FF2B5EF4-FFF2-40B4-BE49-F238E27FC236}">
                <a16:creationId xmlns:a16="http://schemas.microsoft.com/office/drawing/2014/main" id="{199ABA7A-2FA2-4FF8-94F3-B6A163169CCA}"/>
              </a:ext>
            </a:extLst>
          </p:cNvPr>
          <p:cNvPicPr>
            <a:picLocks noGrp="1" noChangeAspect="1"/>
          </p:cNvPicPr>
          <p:nvPr>
            <p:ph idx="1"/>
          </p:nvPr>
        </p:nvPicPr>
        <p:blipFill rotWithShape="1">
          <a:blip r:embed="rId3"/>
          <a:srcRect l="4785" t="14347" r="2937" b="8552"/>
          <a:stretch/>
        </p:blipFill>
        <p:spPr>
          <a:xfrm>
            <a:off x="667123" y="1988840"/>
            <a:ext cx="7200800" cy="3384376"/>
          </a:xfrm>
          <a:prstGeom prst="rect">
            <a:avLst/>
          </a:prstGeom>
        </p:spPr>
      </p:pic>
      <p:sp>
        <p:nvSpPr>
          <p:cNvPr id="6" name="TextBox 5">
            <a:extLst>
              <a:ext uri="{FF2B5EF4-FFF2-40B4-BE49-F238E27FC236}">
                <a16:creationId xmlns:a16="http://schemas.microsoft.com/office/drawing/2014/main" id="{B08A7749-E295-4D47-842B-4E03F61E8607}"/>
              </a:ext>
            </a:extLst>
          </p:cNvPr>
          <p:cNvSpPr txBox="1"/>
          <p:nvPr/>
        </p:nvSpPr>
        <p:spPr>
          <a:xfrm>
            <a:off x="419123" y="5438028"/>
            <a:ext cx="7696799" cy="646331"/>
          </a:xfrm>
          <a:prstGeom prst="rect">
            <a:avLst/>
          </a:prstGeom>
          <a:noFill/>
        </p:spPr>
        <p:txBody>
          <a:bodyPr wrap="square" rtlCol="0">
            <a:spAutoFit/>
          </a:bodyPr>
          <a:lstStyle/>
          <a:p>
            <a:r>
              <a:rPr lang="en-IN" dirty="0"/>
              <a:t>Increasing the training set size won’t get you closer to the goal. </a:t>
            </a:r>
          </a:p>
          <a:p>
            <a:endParaRPr lang="en-IN" dirty="0"/>
          </a:p>
        </p:txBody>
      </p:sp>
    </p:spTree>
    <p:extLst>
      <p:ext uri="{BB962C8B-B14F-4D97-AF65-F5344CB8AC3E}">
        <p14:creationId xmlns:p14="http://schemas.microsoft.com/office/powerpoint/2010/main" val="10594967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3E517-37BC-418C-AC5B-BF6759F31DE2}"/>
              </a:ext>
            </a:extLst>
          </p:cNvPr>
          <p:cNvSpPr>
            <a:spLocks noGrp="1"/>
          </p:cNvSpPr>
          <p:nvPr>
            <p:ph type="title"/>
          </p:nvPr>
        </p:nvSpPr>
        <p:spPr/>
        <p:txBody>
          <a:bodyPr>
            <a:normAutofit fontScale="90000"/>
          </a:bodyPr>
          <a:lstStyle/>
          <a:p>
            <a:r>
              <a:rPr lang="en-IN" dirty="0"/>
              <a:t>Desired Performance: Role of Training Curve</a:t>
            </a:r>
          </a:p>
        </p:txBody>
      </p:sp>
      <p:pic>
        <p:nvPicPr>
          <p:cNvPr id="4" name="Content Placeholder 3">
            <a:extLst>
              <a:ext uri="{FF2B5EF4-FFF2-40B4-BE49-F238E27FC236}">
                <a16:creationId xmlns:a16="http://schemas.microsoft.com/office/drawing/2014/main" id="{5B997605-D04D-4FD4-A0F9-CA482AD73D75}"/>
              </a:ext>
            </a:extLst>
          </p:cNvPr>
          <p:cNvPicPr>
            <a:picLocks noGrp="1" noChangeAspect="1"/>
          </p:cNvPicPr>
          <p:nvPr>
            <p:ph idx="1"/>
          </p:nvPr>
        </p:nvPicPr>
        <p:blipFill rotWithShape="1">
          <a:blip r:embed="rId3"/>
          <a:srcRect l="12300" t="16163" r="934" b="10860"/>
          <a:stretch/>
        </p:blipFill>
        <p:spPr>
          <a:xfrm>
            <a:off x="1043608" y="1857958"/>
            <a:ext cx="6696744" cy="3168352"/>
          </a:xfrm>
          <a:prstGeom prst="rect">
            <a:avLst/>
          </a:prstGeom>
        </p:spPr>
      </p:pic>
      <p:sp>
        <p:nvSpPr>
          <p:cNvPr id="5" name="TextBox 4">
            <a:extLst>
              <a:ext uri="{FF2B5EF4-FFF2-40B4-BE49-F238E27FC236}">
                <a16:creationId xmlns:a16="http://schemas.microsoft.com/office/drawing/2014/main" id="{6681B50B-73E5-477A-8AE4-2DE27E2322CD}"/>
              </a:ext>
            </a:extLst>
          </p:cNvPr>
          <p:cNvSpPr txBox="1"/>
          <p:nvPr/>
        </p:nvSpPr>
        <p:spPr>
          <a:xfrm>
            <a:off x="457200" y="5157192"/>
            <a:ext cx="8229600" cy="369332"/>
          </a:xfrm>
          <a:prstGeom prst="rect">
            <a:avLst/>
          </a:prstGeom>
          <a:noFill/>
        </p:spPr>
        <p:txBody>
          <a:bodyPr wrap="square" rtlCol="0">
            <a:spAutoFit/>
          </a:bodyPr>
          <a:lstStyle/>
          <a:p>
            <a:r>
              <a:rPr lang="en-IN" dirty="0"/>
              <a:t>Why might the training error increase fast initially? </a:t>
            </a:r>
          </a:p>
        </p:txBody>
      </p:sp>
    </p:spTree>
    <p:extLst>
      <p:ext uri="{BB962C8B-B14F-4D97-AF65-F5344CB8AC3E}">
        <p14:creationId xmlns:p14="http://schemas.microsoft.com/office/powerpoint/2010/main" val="1469923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3E517-37BC-418C-AC5B-BF6759F31DE2}"/>
              </a:ext>
            </a:extLst>
          </p:cNvPr>
          <p:cNvSpPr>
            <a:spLocks noGrp="1"/>
          </p:cNvSpPr>
          <p:nvPr>
            <p:ph type="title"/>
          </p:nvPr>
        </p:nvSpPr>
        <p:spPr/>
        <p:txBody>
          <a:bodyPr>
            <a:normAutofit fontScale="90000"/>
          </a:bodyPr>
          <a:lstStyle/>
          <a:p>
            <a:r>
              <a:rPr lang="en-IN" dirty="0"/>
              <a:t>Desired Performance: Role of Training Curve</a:t>
            </a:r>
          </a:p>
        </p:txBody>
      </p:sp>
      <p:pic>
        <p:nvPicPr>
          <p:cNvPr id="4" name="Content Placeholder 3">
            <a:extLst>
              <a:ext uri="{FF2B5EF4-FFF2-40B4-BE49-F238E27FC236}">
                <a16:creationId xmlns:a16="http://schemas.microsoft.com/office/drawing/2014/main" id="{5B997605-D04D-4FD4-A0F9-CA482AD73D75}"/>
              </a:ext>
            </a:extLst>
          </p:cNvPr>
          <p:cNvPicPr>
            <a:picLocks noGrp="1" noChangeAspect="1"/>
          </p:cNvPicPr>
          <p:nvPr>
            <p:ph idx="1"/>
          </p:nvPr>
        </p:nvPicPr>
        <p:blipFill rotWithShape="1">
          <a:blip r:embed="rId2"/>
          <a:srcRect l="12300" t="16163" r="934" b="10860"/>
          <a:stretch/>
        </p:blipFill>
        <p:spPr>
          <a:xfrm>
            <a:off x="1043608" y="1857958"/>
            <a:ext cx="6696744" cy="3168352"/>
          </a:xfrm>
          <a:prstGeom prst="rect">
            <a:avLst/>
          </a:prstGeom>
        </p:spPr>
      </p:pic>
      <p:sp>
        <p:nvSpPr>
          <p:cNvPr id="5" name="TextBox 4">
            <a:extLst>
              <a:ext uri="{FF2B5EF4-FFF2-40B4-BE49-F238E27FC236}">
                <a16:creationId xmlns:a16="http://schemas.microsoft.com/office/drawing/2014/main" id="{6681B50B-73E5-477A-8AE4-2DE27E2322CD}"/>
              </a:ext>
            </a:extLst>
          </p:cNvPr>
          <p:cNvSpPr txBox="1"/>
          <p:nvPr/>
        </p:nvSpPr>
        <p:spPr>
          <a:xfrm>
            <a:off x="457200" y="5157192"/>
            <a:ext cx="8229600" cy="646331"/>
          </a:xfrm>
          <a:prstGeom prst="rect">
            <a:avLst/>
          </a:prstGeom>
          <a:noFill/>
        </p:spPr>
        <p:txBody>
          <a:bodyPr wrap="square" rtlCol="0">
            <a:spAutoFit/>
          </a:bodyPr>
          <a:lstStyle/>
          <a:p>
            <a:r>
              <a:rPr lang="en-IN" dirty="0"/>
              <a:t>Too small training error size:   memorizes correctly </a:t>
            </a:r>
          </a:p>
          <a:p>
            <a:r>
              <a:rPr lang="en-IN" dirty="0"/>
              <a:t>Training error increases because Neural Network cannot memorize any more </a:t>
            </a:r>
          </a:p>
        </p:txBody>
      </p:sp>
    </p:spTree>
    <p:extLst>
      <p:ext uri="{BB962C8B-B14F-4D97-AF65-F5344CB8AC3E}">
        <p14:creationId xmlns:p14="http://schemas.microsoft.com/office/powerpoint/2010/main" val="2188218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2F7A0-261C-41FA-8FD3-4A32BF399FD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AFD1222-2080-4B07-A145-65DC6945095E}"/>
              </a:ext>
            </a:extLst>
          </p:cNvPr>
          <p:cNvPicPr>
            <a:picLocks noGrp="1" noChangeAspect="1"/>
          </p:cNvPicPr>
          <p:nvPr>
            <p:ph idx="1"/>
          </p:nvPr>
        </p:nvPicPr>
        <p:blipFill rotWithShape="1">
          <a:blip r:embed="rId2"/>
          <a:srcRect l="2016" t="15988" r="2016" b="6910"/>
          <a:stretch/>
        </p:blipFill>
        <p:spPr>
          <a:xfrm>
            <a:off x="611560" y="1988840"/>
            <a:ext cx="7488832" cy="3384376"/>
          </a:xfrm>
          <a:prstGeom prst="rect">
            <a:avLst/>
          </a:prstGeom>
        </p:spPr>
      </p:pic>
      <p:sp>
        <p:nvSpPr>
          <p:cNvPr id="6" name="TextBox 5">
            <a:extLst>
              <a:ext uri="{FF2B5EF4-FFF2-40B4-BE49-F238E27FC236}">
                <a16:creationId xmlns:a16="http://schemas.microsoft.com/office/drawing/2014/main" id="{46BCA3F7-6EDF-49AF-8662-C8E737E18E04}"/>
              </a:ext>
            </a:extLst>
          </p:cNvPr>
          <p:cNvSpPr txBox="1"/>
          <p:nvPr/>
        </p:nvSpPr>
        <p:spPr>
          <a:xfrm>
            <a:off x="457200" y="5373216"/>
            <a:ext cx="7931224" cy="646331"/>
          </a:xfrm>
          <a:prstGeom prst="rect">
            <a:avLst/>
          </a:prstGeom>
          <a:noFill/>
        </p:spPr>
        <p:txBody>
          <a:bodyPr wrap="square" rtlCol="0">
            <a:spAutoFit/>
          </a:bodyPr>
          <a:lstStyle/>
          <a:p>
            <a:r>
              <a:rPr lang="en-IN"/>
              <a:t>Will increasing the training set size help?</a:t>
            </a:r>
          </a:p>
          <a:p>
            <a:endParaRPr lang="en-IN" dirty="0"/>
          </a:p>
        </p:txBody>
      </p:sp>
    </p:spTree>
    <p:extLst>
      <p:ext uri="{BB962C8B-B14F-4D97-AF65-F5344CB8AC3E}">
        <p14:creationId xmlns:p14="http://schemas.microsoft.com/office/powerpoint/2010/main" val="798347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BA36-C25D-45BA-8249-8492536495C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232BD24-C8A0-46DF-A15D-D265DD104AEE}"/>
              </a:ext>
            </a:extLst>
          </p:cNvPr>
          <p:cNvPicPr>
            <a:picLocks noGrp="1" noChangeAspect="1"/>
          </p:cNvPicPr>
          <p:nvPr>
            <p:ph idx="1"/>
          </p:nvPr>
        </p:nvPicPr>
        <p:blipFill rotWithShape="1">
          <a:blip r:embed="rId2"/>
          <a:srcRect l="2020" t="14371" r="923" b="10038"/>
          <a:stretch/>
        </p:blipFill>
        <p:spPr>
          <a:xfrm>
            <a:off x="827584" y="2564904"/>
            <a:ext cx="7560840" cy="3312368"/>
          </a:xfrm>
          <a:prstGeom prst="rect">
            <a:avLst/>
          </a:prstGeom>
        </p:spPr>
      </p:pic>
    </p:spTree>
    <p:extLst>
      <p:ext uri="{BB962C8B-B14F-4D97-AF65-F5344CB8AC3E}">
        <p14:creationId xmlns:p14="http://schemas.microsoft.com/office/powerpoint/2010/main" val="1880206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AF70-89FC-471A-9FF9-D5200F625A65}"/>
              </a:ext>
            </a:extLst>
          </p:cNvPr>
          <p:cNvSpPr>
            <a:spLocks noGrp="1"/>
          </p:cNvSpPr>
          <p:nvPr>
            <p:ph type="title"/>
          </p:nvPr>
        </p:nvSpPr>
        <p:spPr/>
        <p:txBody>
          <a:bodyPr/>
          <a:lstStyle/>
          <a:p>
            <a:r>
              <a:rPr lang="en-IN" dirty="0"/>
              <a:t>High Bias &amp; High Variance</a:t>
            </a:r>
          </a:p>
        </p:txBody>
      </p:sp>
      <p:pic>
        <p:nvPicPr>
          <p:cNvPr id="4" name="Content Placeholder 3">
            <a:extLst>
              <a:ext uri="{FF2B5EF4-FFF2-40B4-BE49-F238E27FC236}">
                <a16:creationId xmlns:a16="http://schemas.microsoft.com/office/drawing/2014/main" id="{1EF25D40-4DDD-47F3-8757-C6D35695C8E8}"/>
              </a:ext>
            </a:extLst>
          </p:cNvPr>
          <p:cNvPicPr>
            <a:picLocks noGrp="1" noChangeAspect="1"/>
          </p:cNvPicPr>
          <p:nvPr>
            <p:ph idx="1"/>
          </p:nvPr>
        </p:nvPicPr>
        <p:blipFill rotWithShape="1">
          <a:blip r:embed="rId2"/>
          <a:srcRect l="2016" t="14347" r="2938" b="6910"/>
          <a:stretch/>
        </p:blipFill>
        <p:spPr>
          <a:xfrm>
            <a:off x="863588" y="2564904"/>
            <a:ext cx="7416824" cy="3456384"/>
          </a:xfrm>
          <a:prstGeom prst="rect">
            <a:avLst/>
          </a:prstGeom>
        </p:spPr>
      </p:pic>
      <p:sp>
        <p:nvSpPr>
          <p:cNvPr id="3" name="TextBox 2">
            <a:extLst>
              <a:ext uri="{FF2B5EF4-FFF2-40B4-BE49-F238E27FC236}">
                <a16:creationId xmlns:a16="http://schemas.microsoft.com/office/drawing/2014/main" id="{13D08F79-F5B7-482F-900B-68342290ED6E}"/>
              </a:ext>
            </a:extLst>
          </p:cNvPr>
          <p:cNvSpPr txBox="1"/>
          <p:nvPr/>
        </p:nvSpPr>
        <p:spPr>
          <a:xfrm>
            <a:off x="1115616" y="6165304"/>
            <a:ext cx="4697953" cy="369332"/>
          </a:xfrm>
          <a:prstGeom prst="rect">
            <a:avLst/>
          </a:prstGeom>
          <a:noFill/>
        </p:spPr>
        <p:txBody>
          <a:bodyPr wrap="none" rtlCol="0">
            <a:spAutoFit/>
          </a:bodyPr>
          <a:lstStyle/>
          <a:p>
            <a:r>
              <a:rPr lang="en-IN" dirty="0"/>
              <a:t>Should we increase the size of training data?</a:t>
            </a:r>
          </a:p>
        </p:txBody>
      </p:sp>
    </p:spTree>
    <p:extLst>
      <p:ext uri="{BB962C8B-B14F-4D97-AF65-F5344CB8AC3E}">
        <p14:creationId xmlns:p14="http://schemas.microsoft.com/office/powerpoint/2010/main" val="4142767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AF70-89FC-471A-9FF9-D5200F625A65}"/>
              </a:ext>
            </a:extLst>
          </p:cNvPr>
          <p:cNvSpPr>
            <a:spLocks noGrp="1"/>
          </p:cNvSpPr>
          <p:nvPr>
            <p:ph type="title"/>
          </p:nvPr>
        </p:nvSpPr>
        <p:spPr/>
        <p:txBody>
          <a:bodyPr/>
          <a:lstStyle/>
          <a:p>
            <a:r>
              <a:rPr lang="en-IN" dirty="0"/>
              <a:t>High Bias &amp; High Variance</a:t>
            </a:r>
          </a:p>
        </p:txBody>
      </p:sp>
      <p:pic>
        <p:nvPicPr>
          <p:cNvPr id="4" name="Content Placeholder 3">
            <a:extLst>
              <a:ext uri="{FF2B5EF4-FFF2-40B4-BE49-F238E27FC236}">
                <a16:creationId xmlns:a16="http://schemas.microsoft.com/office/drawing/2014/main" id="{1EF25D40-4DDD-47F3-8757-C6D35695C8E8}"/>
              </a:ext>
            </a:extLst>
          </p:cNvPr>
          <p:cNvPicPr>
            <a:picLocks noGrp="1" noChangeAspect="1"/>
          </p:cNvPicPr>
          <p:nvPr>
            <p:ph idx="1"/>
          </p:nvPr>
        </p:nvPicPr>
        <p:blipFill rotWithShape="1">
          <a:blip r:embed="rId2"/>
          <a:srcRect l="2016" t="14347" r="2938" b="6910"/>
          <a:stretch/>
        </p:blipFill>
        <p:spPr>
          <a:xfrm>
            <a:off x="427404" y="1847088"/>
            <a:ext cx="7416824" cy="3456384"/>
          </a:xfrm>
          <a:prstGeom prst="rect">
            <a:avLst/>
          </a:prstGeom>
        </p:spPr>
      </p:pic>
    </p:spTree>
    <p:extLst>
      <p:ext uri="{BB962C8B-B14F-4D97-AF65-F5344CB8AC3E}">
        <p14:creationId xmlns:p14="http://schemas.microsoft.com/office/powerpoint/2010/main" val="1267895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AF70-89FC-471A-9FF9-D5200F625A65}"/>
              </a:ext>
            </a:extLst>
          </p:cNvPr>
          <p:cNvSpPr>
            <a:spLocks noGrp="1"/>
          </p:cNvSpPr>
          <p:nvPr>
            <p:ph type="title"/>
          </p:nvPr>
        </p:nvSpPr>
        <p:spPr/>
        <p:txBody>
          <a:bodyPr/>
          <a:lstStyle/>
          <a:p>
            <a:r>
              <a:rPr lang="en-IN" dirty="0"/>
              <a:t>High Bias &amp; High Variance</a:t>
            </a:r>
          </a:p>
        </p:txBody>
      </p:sp>
      <p:pic>
        <p:nvPicPr>
          <p:cNvPr id="4" name="Content Placeholder 3">
            <a:extLst>
              <a:ext uri="{FF2B5EF4-FFF2-40B4-BE49-F238E27FC236}">
                <a16:creationId xmlns:a16="http://schemas.microsoft.com/office/drawing/2014/main" id="{1EF25D40-4DDD-47F3-8757-C6D35695C8E8}"/>
              </a:ext>
            </a:extLst>
          </p:cNvPr>
          <p:cNvPicPr>
            <a:picLocks noGrp="1" noChangeAspect="1"/>
          </p:cNvPicPr>
          <p:nvPr>
            <p:ph idx="1"/>
          </p:nvPr>
        </p:nvPicPr>
        <p:blipFill rotWithShape="1">
          <a:blip r:embed="rId2"/>
          <a:srcRect l="2016" t="14347" r="2938" b="6910"/>
          <a:stretch/>
        </p:blipFill>
        <p:spPr>
          <a:xfrm>
            <a:off x="427404" y="1847088"/>
            <a:ext cx="7416824" cy="3456384"/>
          </a:xfrm>
          <a:prstGeom prst="rect">
            <a:avLst/>
          </a:prstGeom>
        </p:spPr>
      </p:pic>
      <p:sp>
        <p:nvSpPr>
          <p:cNvPr id="3" name="TextBox 2">
            <a:extLst>
              <a:ext uri="{FF2B5EF4-FFF2-40B4-BE49-F238E27FC236}">
                <a16:creationId xmlns:a16="http://schemas.microsoft.com/office/drawing/2014/main" id="{13D08F79-F5B7-482F-900B-68342290ED6E}"/>
              </a:ext>
            </a:extLst>
          </p:cNvPr>
          <p:cNvSpPr txBox="1"/>
          <p:nvPr/>
        </p:nvSpPr>
        <p:spPr>
          <a:xfrm>
            <a:off x="683568" y="5445224"/>
            <a:ext cx="716066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Adding more training data, training error can only get worse</a:t>
            </a:r>
          </a:p>
          <a:p>
            <a:pPr marL="285750" indent="-285750">
              <a:buFont typeface="Arial" panose="020B0604020202020204" pitchFamily="34" charset="0"/>
              <a:buChar char="•"/>
            </a:pPr>
            <a:r>
              <a:rPr lang="en-US" dirty="0"/>
              <a:t>There’s almost no way that adding more data would allow the red dev error curve to drop down to the desired level of performance when even the training error is higher than the desired level</a:t>
            </a:r>
          </a:p>
        </p:txBody>
      </p:sp>
    </p:spTree>
    <p:extLst>
      <p:ext uri="{BB962C8B-B14F-4D97-AF65-F5344CB8AC3E}">
        <p14:creationId xmlns:p14="http://schemas.microsoft.com/office/powerpoint/2010/main" val="319875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ED76-35F9-4A7F-A40B-04A2CBBED433}"/>
              </a:ext>
            </a:extLst>
          </p:cNvPr>
          <p:cNvSpPr>
            <a:spLocks noGrp="1"/>
          </p:cNvSpPr>
          <p:nvPr>
            <p:ph type="title"/>
          </p:nvPr>
        </p:nvSpPr>
        <p:spPr/>
        <p:txBody>
          <a:bodyPr>
            <a:normAutofit fontScale="90000"/>
          </a:bodyPr>
          <a:lstStyle/>
          <a:p>
            <a:r>
              <a:rPr lang="en-IN" dirty="0"/>
              <a:t>Courses in Machine Learning/Deep Learning</a:t>
            </a:r>
          </a:p>
        </p:txBody>
      </p:sp>
      <p:sp>
        <p:nvSpPr>
          <p:cNvPr id="3" name="Content Placeholder 2">
            <a:extLst>
              <a:ext uri="{FF2B5EF4-FFF2-40B4-BE49-F238E27FC236}">
                <a16:creationId xmlns:a16="http://schemas.microsoft.com/office/drawing/2014/main" id="{9392BE9B-977F-4EC5-8A16-0ECBF5E07A8C}"/>
              </a:ext>
            </a:extLst>
          </p:cNvPr>
          <p:cNvSpPr>
            <a:spLocks noGrp="1"/>
          </p:cNvSpPr>
          <p:nvPr>
            <p:ph idx="1"/>
          </p:nvPr>
        </p:nvSpPr>
        <p:spPr/>
        <p:txBody>
          <a:bodyPr>
            <a:normAutofit fontScale="77500" lnSpcReduction="20000"/>
          </a:bodyPr>
          <a:lstStyle/>
          <a:p>
            <a:endParaRPr lang="en-IN" dirty="0"/>
          </a:p>
          <a:p>
            <a:r>
              <a:rPr lang="en-IN" dirty="0"/>
              <a:t>Machine Learning </a:t>
            </a:r>
            <a:r>
              <a:rPr lang="en-IN" dirty="0">
                <a:hlinkClick r:id="rId2"/>
              </a:rPr>
              <a:t>https://www.coursera.org/learn/machine-learning</a:t>
            </a:r>
            <a:endParaRPr lang="en-IN" dirty="0"/>
          </a:p>
          <a:p>
            <a:r>
              <a:rPr lang="en-IN" dirty="0"/>
              <a:t>Master of Machine Learning &amp; Data Science </a:t>
            </a:r>
            <a:r>
              <a:rPr lang="en-IN" dirty="0">
                <a:hlinkClick r:id="rId3"/>
              </a:rPr>
              <a:t>https://www.coursera.org/degrees/msc-machine-learning-imperial</a:t>
            </a:r>
            <a:endParaRPr lang="en-IN" dirty="0"/>
          </a:p>
          <a:p>
            <a:r>
              <a:rPr lang="en-IN" dirty="0"/>
              <a:t>Neural Networks and Deep Learning (</a:t>
            </a:r>
            <a:r>
              <a:rPr lang="en-IN" dirty="0">
                <a:hlinkClick r:id="rId4"/>
              </a:rPr>
              <a:t>https://www.coursera.org/learn/neural-networks-deep-learning</a:t>
            </a:r>
            <a:r>
              <a:rPr lang="en-IN" dirty="0"/>
              <a:t>)</a:t>
            </a:r>
          </a:p>
          <a:p>
            <a:r>
              <a:rPr lang="en-IN" dirty="0"/>
              <a:t>Deep Learning Specialization (</a:t>
            </a:r>
            <a:r>
              <a:rPr lang="en-IN" dirty="0">
                <a:hlinkClick r:id="rId5"/>
              </a:rPr>
              <a:t>https://www.coursera.org/specializations/deep-learning</a:t>
            </a:r>
            <a:r>
              <a:rPr lang="en-IN" dirty="0"/>
              <a:t>)</a:t>
            </a:r>
          </a:p>
          <a:p>
            <a:r>
              <a:rPr lang="en-IN" dirty="0"/>
              <a:t>Deep Learning for Business (</a:t>
            </a:r>
            <a:r>
              <a:rPr lang="en-IN" dirty="0">
                <a:hlinkClick r:id="rId6"/>
              </a:rPr>
              <a:t>https://www.coursera.org/learn/deep-learning-business</a:t>
            </a:r>
            <a:r>
              <a:rPr lang="en-IN" dirty="0"/>
              <a:t>)</a:t>
            </a:r>
          </a:p>
          <a:p>
            <a:r>
              <a:rPr lang="en-IN" dirty="0"/>
              <a:t>Deep Learning (</a:t>
            </a:r>
            <a:r>
              <a:rPr lang="en-IN" dirty="0">
                <a:hlinkClick r:id="rId7"/>
              </a:rPr>
              <a:t>https://in.udacity.com/course/deep-learning--ud730</a:t>
            </a:r>
            <a:r>
              <a:rPr lang="en-IN" dirty="0"/>
              <a:t>)</a:t>
            </a:r>
          </a:p>
          <a:p>
            <a:r>
              <a:rPr lang="en-IN" dirty="0"/>
              <a:t>Deep Learning A-Z™: Hands-On Artificial Neural Networks </a:t>
            </a:r>
            <a:r>
              <a:rPr lang="en-IN" b="1" dirty="0"/>
              <a:t>(</a:t>
            </a:r>
            <a:r>
              <a:rPr lang="en-IN" b="1" dirty="0">
                <a:hlinkClick r:id="rId8"/>
              </a:rPr>
              <a:t>https://www.udemy.com/deeplearning/</a:t>
            </a:r>
            <a:r>
              <a:rPr lang="en-IN" b="1" dirty="0"/>
              <a:t>)</a:t>
            </a:r>
          </a:p>
          <a:p>
            <a:pPr marL="0" indent="0">
              <a:buNone/>
            </a:pPr>
            <a:r>
              <a:rPr lang="en-IN" dirty="0"/>
              <a:t> </a:t>
            </a:r>
          </a:p>
        </p:txBody>
      </p:sp>
    </p:spTree>
    <p:extLst>
      <p:ext uri="{BB962C8B-B14F-4D97-AF65-F5344CB8AC3E}">
        <p14:creationId xmlns:p14="http://schemas.microsoft.com/office/powerpoint/2010/main" val="19921741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89C3-E967-484B-909F-9F07CC075451}"/>
              </a:ext>
            </a:extLst>
          </p:cNvPr>
          <p:cNvSpPr>
            <a:spLocks noGrp="1"/>
          </p:cNvSpPr>
          <p:nvPr>
            <p:ph type="title"/>
          </p:nvPr>
        </p:nvSpPr>
        <p:spPr>
          <a:xfrm>
            <a:off x="419100" y="1556792"/>
            <a:ext cx="8185348" cy="3600400"/>
          </a:xfrm>
        </p:spPr>
        <p:txBody>
          <a:bodyPr>
            <a:normAutofit/>
          </a:bodyPr>
          <a:lstStyle/>
          <a:p>
            <a:pPr algn="ctr"/>
            <a:r>
              <a:rPr lang="en-IN" sz="7200" dirty="0"/>
              <a:t>Thank you</a:t>
            </a:r>
            <a:br>
              <a:rPr lang="en-IN" sz="7200" dirty="0"/>
            </a:br>
            <a:r>
              <a:rPr lang="en-IN" sz="7200" dirty="0"/>
              <a:t>Questions</a:t>
            </a:r>
          </a:p>
        </p:txBody>
      </p:sp>
    </p:spTree>
    <p:extLst>
      <p:ext uri="{BB962C8B-B14F-4D97-AF65-F5344CB8AC3E}">
        <p14:creationId xmlns:p14="http://schemas.microsoft.com/office/powerpoint/2010/main" val="1311121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endParaRPr lang="en-IN" dirty="0"/>
          </a:p>
        </p:txBody>
      </p:sp>
      <p:sp>
        <p:nvSpPr>
          <p:cNvPr id="3" name="Content Placeholder 2"/>
          <p:cNvSpPr>
            <a:spLocks noGrp="1"/>
          </p:cNvSpPr>
          <p:nvPr>
            <p:ph idx="1"/>
          </p:nvPr>
        </p:nvSpPr>
        <p:spPr/>
        <p:txBody>
          <a:bodyPr/>
          <a:lstStyle/>
          <a:p>
            <a:r>
              <a:rPr lang="en-US" dirty="0">
                <a:solidFill>
                  <a:srgbClr val="C00000"/>
                </a:solidFill>
              </a:rPr>
              <a:t>Objective: </a:t>
            </a:r>
            <a:r>
              <a:rPr lang="en-US" dirty="0"/>
              <a:t>To improve generalization of our model on unseen data </a:t>
            </a:r>
          </a:p>
          <a:p>
            <a:r>
              <a:rPr lang="en-US" dirty="0">
                <a:solidFill>
                  <a:srgbClr val="C00000"/>
                </a:solidFill>
              </a:rPr>
              <a:t>How it works: </a:t>
            </a:r>
            <a:r>
              <a:rPr lang="en-US" dirty="0"/>
              <a:t>Constrains our optimization problem to discourage complex models</a:t>
            </a:r>
          </a:p>
          <a:p>
            <a:pPr marL="0" indent="0">
              <a:buNone/>
            </a:pPr>
            <a:br>
              <a:rPr lang="en-US" dirty="0"/>
            </a:br>
            <a:endParaRPr lang="en-IN" dirty="0"/>
          </a:p>
        </p:txBody>
      </p:sp>
    </p:spTree>
    <p:extLst>
      <p:ext uri="{BB962C8B-B14F-4D97-AF65-F5344CB8AC3E}">
        <p14:creationId xmlns:p14="http://schemas.microsoft.com/office/powerpoint/2010/main" val="24926204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90" t="15080" r="19124" b="25384"/>
          <a:stretch/>
        </p:blipFill>
        <p:spPr bwMode="auto">
          <a:xfrm>
            <a:off x="467544" y="1340768"/>
            <a:ext cx="8273143"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94233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183" t="13462" r="16894" b="22222"/>
          <a:stretch/>
        </p:blipFill>
        <p:spPr bwMode="auto">
          <a:xfrm>
            <a:off x="179512" y="955394"/>
            <a:ext cx="8447314" cy="470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2066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10" t="16640" r="16451" b="22051"/>
          <a:stretch/>
        </p:blipFill>
        <p:spPr bwMode="auto">
          <a:xfrm>
            <a:off x="228015" y="1176334"/>
            <a:ext cx="8592457" cy="4484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8149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960" t="14485" r="17004" b="21922"/>
          <a:stretch/>
        </p:blipFill>
        <p:spPr bwMode="auto">
          <a:xfrm>
            <a:off x="395536" y="1009307"/>
            <a:ext cx="8461829" cy="4651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8707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44" t="12500" r="11873" b="17659"/>
          <a:stretch/>
        </p:blipFill>
        <p:spPr bwMode="auto">
          <a:xfrm>
            <a:off x="-2817" y="914399"/>
            <a:ext cx="9146817" cy="5109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08300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lstStyle/>
          <a:p>
            <a:r>
              <a:rPr lang="en-US" dirty="0"/>
              <a:t>Normalizing inputs</a:t>
            </a:r>
            <a:endParaRPr lang="en-IN" dirty="0"/>
          </a:p>
        </p:txBody>
      </p:sp>
      <p:sp>
        <p:nvSpPr>
          <p:cNvPr id="3" name="Content Placeholder 2"/>
          <p:cNvSpPr>
            <a:spLocks noGrp="1"/>
          </p:cNvSpPr>
          <p:nvPr>
            <p:ph idx="1"/>
          </p:nvPr>
        </p:nvSpPr>
        <p:spPr>
          <a:xfrm>
            <a:off x="518864" y="1340768"/>
            <a:ext cx="8229600" cy="4389120"/>
          </a:xfrm>
        </p:spPr>
        <p:txBody>
          <a:bodyPr/>
          <a:lstStyle/>
          <a:p>
            <a:r>
              <a:rPr lang="en-US" dirty="0"/>
              <a:t>Normalized inputs helps for the learning process</a:t>
            </a:r>
          </a:p>
          <a:p>
            <a:r>
              <a:rPr lang="en-US" dirty="0"/>
              <a:t>Subtract mean and normalize variances</a:t>
            </a:r>
          </a:p>
          <a:p>
            <a:r>
              <a:rPr lang="en-US" dirty="0"/>
              <a:t>Use the same mean and variance to normalize the test (you want them to go through the same transitions) </a:t>
            </a:r>
            <a:br>
              <a:rPr lang="en-US" dirty="0"/>
            </a:br>
            <a:endParaRPr lang="en-IN" dirty="0"/>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471" t="20238" r="22024" b="30159"/>
          <a:stretch/>
        </p:blipFill>
        <p:spPr bwMode="auto">
          <a:xfrm>
            <a:off x="-36512" y="3256811"/>
            <a:ext cx="9303658" cy="3628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4796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10A73-AACA-4398-9396-41176B7E0A02}"/>
              </a:ext>
            </a:extLst>
          </p:cNvPr>
          <p:cNvSpPr>
            <a:spLocks noGrp="1"/>
          </p:cNvSpPr>
          <p:nvPr>
            <p:ph type="title"/>
          </p:nvPr>
        </p:nvSpPr>
        <p:spPr/>
        <p:txBody>
          <a:bodyPr>
            <a:normAutofit fontScale="90000"/>
          </a:bodyPr>
          <a:lstStyle/>
          <a:p>
            <a:r>
              <a:rPr lang="en-IN" dirty="0"/>
              <a:t>Small Data Size:</a:t>
            </a:r>
            <a:br>
              <a:rPr lang="en-IN" dirty="0"/>
            </a:br>
            <a:r>
              <a:rPr lang="en-IN" dirty="0"/>
              <a:t>Learning Curve Related Issues</a:t>
            </a:r>
          </a:p>
        </p:txBody>
      </p:sp>
      <p:sp>
        <p:nvSpPr>
          <p:cNvPr id="3" name="Content Placeholder 2">
            <a:extLst>
              <a:ext uri="{FF2B5EF4-FFF2-40B4-BE49-F238E27FC236}">
                <a16:creationId xmlns:a16="http://schemas.microsoft.com/office/drawing/2014/main" id="{C2FBA849-5785-47D5-87DF-5DBEF1801AB3}"/>
              </a:ext>
            </a:extLst>
          </p:cNvPr>
          <p:cNvSpPr>
            <a:spLocks noGrp="1"/>
          </p:cNvSpPr>
          <p:nvPr>
            <p:ph idx="1"/>
          </p:nvPr>
        </p:nvSpPr>
        <p:spPr/>
        <p:txBody>
          <a:bodyPr>
            <a:normAutofit/>
          </a:bodyPr>
          <a:lstStyle/>
          <a:p>
            <a:r>
              <a:rPr lang="en-IN" dirty="0"/>
              <a:t> </a:t>
            </a:r>
            <a:r>
              <a:rPr lang="en-IN" dirty="0">
                <a:solidFill>
                  <a:srgbClr val="C00000"/>
                </a:solidFill>
              </a:rPr>
              <a:t>Learning curve could be noisy</a:t>
            </a:r>
          </a:p>
          <a:p>
            <a:pPr lvl="1"/>
            <a:r>
              <a:rPr lang="en-IN" dirty="0"/>
              <a:t>small training set </a:t>
            </a:r>
          </a:p>
          <a:p>
            <a:pPr lvl="1"/>
            <a:r>
              <a:rPr lang="en-IN" dirty="0"/>
              <a:t>ambiguous/mislabelled examples</a:t>
            </a:r>
          </a:p>
          <a:p>
            <a:pPr lvl="1"/>
            <a:r>
              <a:rPr lang="en-IN" dirty="0"/>
              <a:t>Training set skewed towards one class</a:t>
            </a:r>
          </a:p>
          <a:p>
            <a:pPr marL="0" indent="0">
              <a:buNone/>
            </a:pPr>
            <a:endParaRPr lang="en-IN" dirty="0"/>
          </a:p>
          <a:p>
            <a:pPr lvl="2"/>
            <a:endParaRPr lang="en-IN" dirty="0"/>
          </a:p>
        </p:txBody>
      </p:sp>
    </p:spTree>
    <p:extLst>
      <p:ext uri="{BB962C8B-B14F-4D97-AF65-F5344CB8AC3E}">
        <p14:creationId xmlns:p14="http://schemas.microsoft.com/office/powerpoint/2010/main" val="797452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1F02-6C91-4105-87B9-4F6C3D70A7BF}"/>
              </a:ext>
            </a:extLst>
          </p:cNvPr>
          <p:cNvSpPr>
            <a:spLocks noGrp="1"/>
          </p:cNvSpPr>
          <p:nvPr>
            <p:ph type="title"/>
          </p:nvPr>
        </p:nvSpPr>
        <p:spPr/>
        <p:txBody>
          <a:bodyPr/>
          <a:lstStyle/>
          <a:p>
            <a:r>
              <a:rPr lang="en-IN" dirty="0"/>
              <a:t>Learning Curves: Related Issues</a:t>
            </a:r>
          </a:p>
        </p:txBody>
      </p:sp>
      <p:sp>
        <p:nvSpPr>
          <p:cNvPr id="3" name="Content Placeholder 2">
            <a:extLst>
              <a:ext uri="{FF2B5EF4-FFF2-40B4-BE49-F238E27FC236}">
                <a16:creationId xmlns:a16="http://schemas.microsoft.com/office/drawing/2014/main" id="{323B4C63-6BE8-4A93-B73C-CC2ED789CCF1}"/>
              </a:ext>
            </a:extLst>
          </p:cNvPr>
          <p:cNvSpPr>
            <a:spLocks noGrp="1"/>
          </p:cNvSpPr>
          <p:nvPr>
            <p:ph idx="1"/>
          </p:nvPr>
        </p:nvSpPr>
        <p:spPr/>
        <p:txBody>
          <a:bodyPr/>
          <a:lstStyle/>
          <a:p>
            <a:r>
              <a:rPr lang="en-IN" dirty="0">
                <a:solidFill>
                  <a:srgbClr val="C00000"/>
                </a:solidFill>
              </a:rPr>
              <a:t>Solution</a:t>
            </a:r>
          </a:p>
          <a:p>
            <a:pPr lvl="1"/>
            <a:r>
              <a:rPr lang="en-IN" dirty="0"/>
              <a:t>Train  models on different training sets </a:t>
            </a:r>
          </a:p>
          <a:p>
            <a:pPr lvl="2"/>
            <a:r>
              <a:rPr lang="en-IN" dirty="0"/>
              <a:t>Compute and plot average training and dev error </a:t>
            </a:r>
          </a:p>
          <a:p>
            <a:pPr lvl="1"/>
            <a:r>
              <a:rPr lang="en-IN" dirty="0"/>
              <a:t>Choose a balanced subset instead of purely random</a:t>
            </a:r>
          </a:p>
          <a:p>
            <a:r>
              <a:rPr lang="en-IN" dirty="0">
                <a:solidFill>
                  <a:srgbClr val="C00000"/>
                </a:solidFill>
              </a:rPr>
              <a:t>Training different models may be computationally expensive</a:t>
            </a:r>
            <a:endParaRPr lang="en-IN" dirty="0"/>
          </a:p>
          <a:p>
            <a:pPr lvl="1"/>
            <a:r>
              <a:rPr lang="en-IN" dirty="0"/>
              <a:t>Avoid increasing training size linearly</a:t>
            </a:r>
          </a:p>
          <a:p>
            <a:pPr lvl="1"/>
            <a:r>
              <a:rPr lang="en-IN" dirty="0"/>
              <a:t>with 10,000 training examples, try training sizes of 1000, 2000, 4000, 6000, 10,000</a:t>
            </a:r>
          </a:p>
          <a:p>
            <a:endParaRPr lang="en-IN" dirty="0"/>
          </a:p>
        </p:txBody>
      </p:sp>
    </p:spTree>
    <p:extLst>
      <p:ext uri="{BB962C8B-B14F-4D97-AF65-F5344CB8AC3E}">
        <p14:creationId xmlns:p14="http://schemas.microsoft.com/office/powerpoint/2010/main" val="2249969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9436A5-6F4B-4057-B565-AF4832CCF974}"/>
              </a:ext>
            </a:extLst>
          </p:cNvPr>
          <p:cNvPicPr>
            <a:picLocks noChangeAspect="1"/>
          </p:cNvPicPr>
          <p:nvPr/>
        </p:nvPicPr>
        <p:blipFill>
          <a:blip r:embed="rId2"/>
          <a:stretch>
            <a:fillRect/>
          </a:stretch>
        </p:blipFill>
        <p:spPr>
          <a:xfrm>
            <a:off x="108914" y="299601"/>
            <a:ext cx="8926171" cy="6258798"/>
          </a:xfrm>
          <a:prstGeom prst="rect">
            <a:avLst/>
          </a:prstGeom>
        </p:spPr>
      </p:pic>
      <p:sp>
        <p:nvSpPr>
          <p:cNvPr id="3" name="TextBox 2">
            <a:extLst>
              <a:ext uri="{FF2B5EF4-FFF2-40B4-BE49-F238E27FC236}">
                <a16:creationId xmlns:a16="http://schemas.microsoft.com/office/drawing/2014/main" id="{829EAEFF-D376-45DF-A3D0-703963A07605}"/>
              </a:ext>
            </a:extLst>
          </p:cNvPr>
          <p:cNvSpPr txBox="1"/>
          <p:nvPr/>
        </p:nvSpPr>
        <p:spPr>
          <a:xfrm>
            <a:off x="4644008" y="574969"/>
            <a:ext cx="3960440" cy="369332"/>
          </a:xfrm>
          <a:prstGeom prst="rect">
            <a:avLst/>
          </a:prstGeom>
          <a:noFill/>
        </p:spPr>
        <p:txBody>
          <a:bodyPr wrap="square" rtlCol="0">
            <a:spAutoFit/>
          </a:bodyPr>
          <a:lstStyle/>
          <a:p>
            <a:r>
              <a:rPr lang="en-IN" dirty="0"/>
              <a:t>Coursera.org </a:t>
            </a:r>
          </a:p>
        </p:txBody>
      </p:sp>
    </p:spTree>
    <p:extLst>
      <p:ext uri="{BB962C8B-B14F-4D97-AF65-F5344CB8AC3E}">
        <p14:creationId xmlns:p14="http://schemas.microsoft.com/office/powerpoint/2010/main" val="3999101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44CF-EA9D-4256-9AC6-0CA5CE8BA830}"/>
              </a:ext>
            </a:extLst>
          </p:cNvPr>
          <p:cNvSpPr>
            <a:spLocks noGrp="1"/>
          </p:cNvSpPr>
          <p:nvPr>
            <p:ph type="title"/>
          </p:nvPr>
        </p:nvSpPr>
        <p:spPr/>
        <p:txBody>
          <a:bodyPr>
            <a:normAutofit fontScale="90000"/>
          </a:bodyPr>
          <a:lstStyle/>
          <a:p>
            <a:r>
              <a:rPr lang="en-IN" dirty="0"/>
              <a:t>Training and Testing on Different Distributions may be a Good Idea</a:t>
            </a:r>
          </a:p>
        </p:txBody>
      </p:sp>
      <p:sp>
        <p:nvSpPr>
          <p:cNvPr id="3" name="Content Placeholder 2">
            <a:extLst>
              <a:ext uri="{FF2B5EF4-FFF2-40B4-BE49-F238E27FC236}">
                <a16:creationId xmlns:a16="http://schemas.microsoft.com/office/drawing/2014/main" id="{180DC5FD-F6EC-44BF-8740-4F4223B737F5}"/>
              </a:ext>
            </a:extLst>
          </p:cNvPr>
          <p:cNvSpPr>
            <a:spLocks noGrp="1"/>
          </p:cNvSpPr>
          <p:nvPr>
            <p:ph idx="1"/>
          </p:nvPr>
        </p:nvSpPr>
        <p:spPr/>
        <p:txBody>
          <a:bodyPr>
            <a:normAutofit/>
          </a:bodyPr>
          <a:lstStyle/>
          <a:p>
            <a:r>
              <a:rPr lang="en-IN" dirty="0"/>
              <a:t>Available data (cat/non-cat):</a:t>
            </a:r>
          </a:p>
          <a:p>
            <a:pPr lvl="1"/>
            <a:r>
              <a:rPr lang="en-IN" dirty="0"/>
              <a:t>200,000 images from the Internet</a:t>
            </a:r>
          </a:p>
          <a:p>
            <a:pPr lvl="1"/>
            <a:r>
              <a:rPr lang="en-IN" dirty="0"/>
              <a:t>10,000 images uploaded by users</a:t>
            </a:r>
          </a:p>
          <a:p>
            <a:r>
              <a:rPr lang="en-IN" dirty="0"/>
              <a:t>How to choose training/dev/test data sets?</a:t>
            </a:r>
          </a:p>
        </p:txBody>
      </p:sp>
    </p:spTree>
    <p:extLst>
      <p:ext uri="{BB962C8B-B14F-4D97-AF65-F5344CB8AC3E}">
        <p14:creationId xmlns:p14="http://schemas.microsoft.com/office/powerpoint/2010/main" val="708047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44CF-EA9D-4256-9AC6-0CA5CE8BA830}"/>
              </a:ext>
            </a:extLst>
          </p:cNvPr>
          <p:cNvSpPr>
            <a:spLocks noGrp="1"/>
          </p:cNvSpPr>
          <p:nvPr>
            <p:ph type="title"/>
          </p:nvPr>
        </p:nvSpPr>
        <p:spPr/>
        <p:txBody>
          <a:bodyPr>
            <a:normAutofit fontScale="90000"/>
          </a:bodyPr>
          <a:lstStyle/>
          <a:p>
            <a:r>
              <a:rPr lang="en-IN" dirty="0"/>
              <a:t>Is Training and Testing on Different Distributions a Good Idea?</a:t>
            </a:r>
          </a:p>
        </p:txBody>
      </p:sp>
      <p:sp>
        <p:nvSpPr>
          <p:cNvPr id="3" name="Content Placeholder 2">
            <a:extLst>
              <a:ext uri="{FF2B5EF4-FFF2-40B4-BE49-F238E27FC236}">
                <a16:creationId xmlns:a16="http://schemas.microsoft.com/office/drawing/2014/main" id="{180DC5FD-F6EC-44BF-8740-4F4223B737F5}"/>
              </a:ext>
            </a:extLst>
          </p:cNvPr>
          <p:cNvSpPr>
            <a:spLocks noGrp="1"/>
          </p:cNvSpPr>
          <p:nvPr>
            <p:ph idx="1"/>
          </p:nvPr>
        </p:nvSpPr>
        <p:spPr/>
        <p:txBody>
          <a:bodyPr>
            <a:normAutofit/>
          </a:bodyPr>
          <a:lstStyle/>
          <a:p>
            <a:r>
              <a:rPr lang="en-IN" dirty="0"/>
              <a:t>Available data (cat/non-cat):</a:t>
            </a:r>
          </a:p>
          <a:p>
            <a:pPr lvl="1"/>
            <a:r>
              <a:rPr lang="en-IN" dirty="0"/>
              <a:t>200,000 images from the Internet</a:t>
            </a:r>
          </a:p>
          <a:p>
            <a:pPr lvl="1"/>
            <a:r>
              <a:rPr lang="en-IN" dirty="0"/>
              <a:t>10,000 images uploaded by users</a:t>
            </a:r>
          </a:p>
          <a:p>
            <a:r>
              <a:rPr lang="en-IN" dirty="0"/>
              <a:t>Randomly picking training/dev/test data sets from 210,000 examples violates the basic principle:</a:t>
            </a:r>
          </a:p>
          <a:p>
            <a:pPr lvl="1"/>
            <a:r>
              <a:rPr lang="en-US" dirty="0"/>
              <a:t>Choose dev and test sets to reflect data you expect to get in the future and want to do well on.</a:t>
            </a:r>
          </a:p>
        </p:txBody>
      </p:sp>
    </p:spTree>
    <p:extLst>
      <p:ext uri="{BB962C8B-B14F-4D97-AF65-F5344CB8AC3E}">
        <p14:creationId xmlns:p14="http://schemas.microsoft.com/office/powerpoint/2010/main" val="2133387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44CF-EA9D-4256-9AC6-0CA5CE8BA830}"/>
              </a:ext>
            </a:extLst>
          </p:cNvPr>
          <p:cNvSpPr>
            <a:spLocks noGrp="1"/>
          </p:cNvSpPr>
          <p:nvPr>
            <p:ph type="title"/>
          </p:nvPr>
        </p:nvSpPr>
        <p:spPr/>
        <p:txBody>
          <a:bodyPr>
            <a:normAutofit fontScale="90000"/>
          </a:bodyPr>
          <a:lstStyle/>
          <a:p>
            <a:r>
              <a:rPr lang="en-IN" dirty="0"/>
              <a:t>Training and Testing on Different Distributions may be a Good Idea</a:t>
            </a:r>
          </a:p>
        </p:txBody>
      </p:sp>
      <p:sp>
        <p:nvSpPr>
          <p:cNvPr id="3" name="Content Placeholder 2">
            <a:extLst>
              <a:ext uri="{FF2B5EF4-FFF2-40B4-BE49-F238E27FC236}">
                <a16:creationId xmlns:a16="http://schemas.microsoft.com/office/drawing/2014/main" id="{180DC5FD-F6EC-44BF-8740-4F4223B737F5}"/>
              </a:ext>
            </a:extLst>
          </p:cNvPr>
          <p:cNvSpPr>
            <a:spLocks noGrp="1"/>
          </p:cNvSpPr>
          <p:nvPr>
            <p:ph idx="1"/>
          </p:nvPr>
        </p:nvSpPr>
        <p:spPr/>
        <p:txBody>
          <a:bodyPr>
            <a:normAutofit lnSpcReduction="10000"/>
          </a:bodyPr>
          <a:lstStyle/>
          <a:p>
            <a:r>
              <a:rPr lang="en-IN" dirty="0"/>
              <a:t>Available data (cat/non-cat):</a:t>
            </a:r>
          </a:p>
          <a:p>
            <a:pPr lvl="1"/>
            <a:r>
              <a:rPr lang="en-IN" dirty="0"/>
              <a:t>200,000 images from the Internet</a:t>
            </a:r>
          </a:p>
          <a:p>
            <a:pPr lvl="1"/>
            <a:r>
              <a:rPr lang="en-IN" dirty="0"/>
              <a:t>10,000 images uploaded by users</a:t>
            </a:r>
          </a:p>
          <a:p>
            <a:r>
              <a:rPr lang="en-IN" dirty="0"/>
              <a:t>Randomly picking training/dev/test data sets from 210,000 examples violates the basic principle:</a:t>
            </a:r>
          </a:p>
          <a:p>
            <a:pPr lvl="1"/>
            <a:r>
              <a:rPr lang="en-US" dirty="0"/>
              <a:t>Choose dev and test sets to reflect data you expect to get in the future and want to do well on.</a:t>
            </a:r>
          </a:p>
          <a:p>
            <a:r>
              <a:rPr lang="en-IN" dirty="0"/>
              <a:t>Distribute user images: </a:t>
            </a:r>
          </a:p>
          <a:p>
            <a:pPr lvl="1"/>
            <a:r>
              <a:rPr lang="en-IN" dirty="0"/>
              <a:t>Training: 5,000 </a:t>
            </a:r>
          </a:p>
          <a:p>
            <a:pPr lvl="1"/>
            <a:r>
              <a:rPr lang="en-IN" dirty="0"/>
              <a:t>Dev/test: 5,000</a:t>
            </a:r>
          </a:p>
        </p:txBody>
      </p:sp>
    </p:spTree>
    <p:extLst>
      <p:ext uri="{BB962C8B-B14F-4D97-AF65-F5344CB8AC3E}">
        <p14:creationId xmlns:p14="http://schemas.microsoft.com/office/powerpoint/2010/main" val="11864823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44CF-EA9D-4256-9AC6-0CA5CE8BA830}"/>
              </a:ext>
            </a:extLst>
          </p:cNvPr>
          <p:cNvSpPr>
            <a:spLocks noGrp="1"/>
          </p:cNvSpPr>
          <p:nvPr>
            <p:ph type="title"/>
          </p:nvPr>
        </p:nvSpPr>
        <p:spPr/>
        <p:txBody>
          <a:bodyPr>
            <a:normAutofit fontScale="90000"/>
          </a:bodyPr>
          <a:lstStyle/>
          <a:p>
            <a:r>
              <a:rPr lang="en-IN" dirty="0"/>
              <a:t>Training and Testing on Different Distributions may be a Good Idea</a:t>
            </a:r>
          </a:p>
        </p:txBody>
      </p:sp>
      <p:sp>
        <p:nvSpPr>
          <p:cNvPr id="3" name="Content Placeholder 2">
            <a:extLst>
              <a:ext uri="{FF2B5EF4-FFF2-40B4-BE49-F238E27FC236}">
                <a16:creationId xmlns:a16="http://schemas.microsoft.com/office/drawing/2014/main" id="{180DC5FD-F6EC-44BF-8740-4F4223B737F5}"/>
              </a:ext>
            </a:extLst>
          </p:cNvPr>
          <p:cNvSpPr>
            <a:spLocks noGrp="1"/>
          </p:cNvSpPr>
          <p:nvPr>
            <p:ph idx="1"/>
          </p:nvPr>
        </p:nvSpPr>
        <p:spPr/>
        <p:txBody>
          <a:bodyPr>
            <a:normAutofit lnSpcReduction="10000"/>
          </a:bodyPr>
          <a:lstStyle/>
          <a:p>
            <a:r>
              <a:rPr lang="en-IN" dirty="0"/>
              <a:t>Available data (cat/non-cat):</a:t>
            </a:r>
          </a:p>
          <a:p>
            <a:pPr lvl="1"/>
            <a:r>
              <a:rPr lang="en-IN" dirty="0"/>
              <a:t>200,000 images from the Internet</a:t>
            </a:r>
          </a:p>
          <a:p>
            <a:pPr lvl="1"/>
            <a:r>
              <a:rPr lang="en-IN" dirty="0"/>
              <a:t>10,000 images uploaded by users</a:t>
            </a:r>
          </a:p>
          <a:p>
            <a:r>
              <a:rPr lang="en-IN" dirty="0"/>
              <a:t>Randomly picking training/dev/test data sets from 210,000 examples violates the basic principle:</a:t>
            </a:r>
          </a:p>
          <a:p>
            <a:pPr lvl="1"/>
            <a:r>
              <a:rPr lang="en-US" dirty="0"/>
              <a:t>Choose dev and test sets to reflect data you expect to get in the future and want to do well on.</a:t>
            </a:r>
          </a:p>
          <a:p>
            <a:r>
              <a:rPr lang="en-IN" dirty="0"/>
              <a:t>Distribute user images: </a:t>
            </a:r>
          </a:p>
          <a:p>
            <a:pPr lvl="1"/>
            <a:r>
              <a:rPr lang="en-IN" dirty="0"/>
              <a:t>Training: 5,000 </a:t>
            </a:r>
          </a:p>
          <a:p>
            <a:pPr lvl="1"/>
            <a:r>
              <a:rPr lang="en-IN" dirty="0"/>
              <a:t>Dev/test: 5,000</a:t>
            </a:r>
          </a:p>
        </p:txBody>
      </p:sp>
    </p:spTree>
    <p:extLst>
      <p:ext uri="{BB962C8B-B14F-4D97-AF65-F5344CB8AC3E}">
        <p14:creationId xmlns:p14="http://schemas.microsoft.com/office/powerpoint/2010/main" val="108707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0647-2580-4945-A200-18056AFC0B33}"/>
              </a:ext>
            </a:extLst>
          </p:cNvPr>
          <p:cNvSpPr>
            <a:spLocks noGrp="1"/>
          </p:cNvSpPr>
          <p:nvPr>
            <p:ph type="title"/>
          </p:nvPr>
        </p:nvSpPr>
        <p:spPr/>
        <p:txBody>
          <a:bodyPr/>
          <a:lstStyle/>
          <a:p>
            <a:r>
              <a:rPr lang="en-IN" dirty="0"/>
              <a:t>Speech Recognition Example</a:t>
            </a:r>
          </a:p>
        </p:txBody>
      </p:sp>
      <p:sp>
        <p:nvSpPr>
          <p:cNvPr id="3" name="Content Placeholder 2">
            <a:extLst>
              <a:ext uri="{FF2B5EF4-FFF2-40B4-BE49-F238E27FC236}">
                <a16:creationId xmlns:a16="http://schemas.microsoft.com/office/drawing/2014/main" id="{B4D9C191-E964-4882-8411-72ADE1639C01}"/>
              </a:ext>
            </a:extLst>
          </p:cNvPr>
          <p:cNvSpPr>
            <a:spLocks noGrp="1"/>
          </p:cNvSpPr>
          <p:nvPr>
            <p:ph idx="1"/>
          </p:nvPr>
        </p:nvSpPr>
        <p:spPr/>
        <p:txBody>
          <a:bodyPr/>
          <a:lstStyle/>
          <a:p>
            <a:r>
              <a:rPr lang="en-IN" dirty="0"/>
              <a:t>20,000 examples of street addresses</a:t>
            </a:r>
          </a:p>
          <a:p>
            <a:r>
              <a:rPr lang="en-US" dirty="0"/>
              <a:t>500,000 examples of other audio clips with users speaking about other topics.</a:t>
            </a:r>
          </a:p>
          <a:p>
            <a:r>
              <a:rPr lang="en-US" dirty="0"/>
              <a:t>Training set: Include: 10,000 </a:t>
            </a:r>
            <a:r>
              <a:rPr lang="en-IN" dirty="0"/>
              <a:t> examples of street addresses </a:t>
            </a:r>
          </a:p>
          <a:p>
            <a:r>
              <a:rPr lang="en-US" dirty="0"/>
              <a:t>Dev/Test Set: include 1</a:t>
            </a:r>
            <a:r>
              <a:rPr lang="en-IN" dirty="0"/>
              <a:t>0,000 examples of street addresses</a:t>
            </a:r>
          </a:p>
          <a:p>
            <a:endParaRPr lang="en-IN" dirty="0"/>
          </a:p>
        </p:txBody>
      </p:sp>
    </p:spTree>
    <p:extLst>
      <p:ext uri="{BB962C8B-B14F-4D97-AF65-F5344CB8AC3E}">
        <p14:creationId xmlns:p14="http://schemas.microsoft.com/office/powerpoint/2010/main" val="2187225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D130-2E6B-4154-96A0-F1A4CADCFF66}"/>
              </a:ext>
            </a:extLst>
          </p:cNvPr>
          <p:cNvSpPr>
            <a:spLocks noGrp="1"/>
          </p:cNvSpPr>
          <p:nvPr>
            <p:ph type="title"/>
          </p:nvPr>
        </p:nvSpPr>
        <p:spPr/>
        <p:txBody>
          <a:bodyPr>
            <a:normAutofit fontScale="90000"/>
          </a:bodyPr>
          <a:lstStyle/>
          <a:p>
            <a:r>
              <a:rPr lang="en-IN" dirty="0"/>
              <a:t>Is Training and Testing on Different Distributions a Good Idea</a:t>
            </a:r>
          </a:p>
        </p:txBody>
      </p:sp>
      <p:sp>
        <p:nvSpPr>
          <p:cNvPr id="3" name="Content Placeholder 2">
            <a:extLst>
              <a:ext uri="{FF2B5EF4-FFF2-40B4-BE49-F238E27FC236}">
                <a16:creationId xmlns:a16="http://schemas.microsoft.com/office/drawing/2014/main" id="{74626509-D582-4ACD-B3F4-147EFF2D46BC}"/>
              </a:ext>
            </a:extLst>
          </p:cNvPr>
          <p:cNvSpPr>
            <a:spLocks noGrp="1"/>
          </p:cNvSpPr>
          <p:nvPr>
            <p:ph idx="1"/>
          </p:nvPr>
        </p:nvSpPr>
        <p:spPr/>
        <p:txBody>
          <a:bodyPr/>
          <a:lstStyle/>
          <a:p>
            <a:r>
              <a:rPr lang="en-IN" dirty="0">
                <a:solidFill>
                  <a:srgbClr val="C00000"/>
                </a:solidFill>
              </a:rPr>
              <a:t>Predicting House Prices in different cities</a:t>
            </a:r>
          </a:p>
          <a:p>
            <a:pPr lvl="1"/>
            <a:r>
              <a:rPr lang="en-IN" dirty="0"/>
              <a:t> Delhi</a:t>
            </a:r>
          </a:p>
          <a:p>
            <a:pPr lvl="1"/>
            <a:r>
              <a:rPr lang="en-IN" dirty="0"/>
              <a:t>Udaipur</a:t>
            </a:r>
          </a:p>
          <a:p>
            <a:r>
              <a:rPr lang="en-IN" dirty="0"/>
              <a:t>Do we merge the two data sets?</a:t>
            </a:r>
          </a:p>
          <a:p>
            <a:pPr marL="0" indent="0">
              <a:buNone/>
            </a:pPr>
            <a:endParaRPr lang="en-IN" dirty="0"/>
          </a:p>
        </p:txBody>
      </p:sp>
    </p:spTree>
    <p:extLst>
      <p:ext uri="{BB962C8B-B14F-4D97-AF65-F5344CB8AC3E}">
        <p14:creationId xmlns:p14="http://schemas.microsoft.com/office/powerpoint/2010/main" val="4215712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D130-2E6B-4154-96A0-F1A4CADCFF66}"/>
              </a:ext>
            </a:extLst>
          </p:cNvPr>
          <p:cNvSpPr>
            <a:spLocks noGrp="1"/>
          </p:cNvSpPr>
          <p:nvPr>
            <p:ph type="title"/>
          </p:nvPr>
        </p:nvSpPr>
        <p:spPr/>
        <p:txBody>
          <a:bodyPr>
            <a:normAutofit fontScale="90000"/>
          </a:bodyPr>
          <a:lstStyle/>
          <a:p>
            <a:r>
              <a:rPr lang="en-IN" dirty="0"/>
              <a:t>Training and Testing on Different Distributions may be a Bad Idea</a:t>
            </a:r>
          </a:p>
        </p:txBody>
      </p:sp>
      <p:sp>
        <p:nvSpPr>
          <p:cNvPr id="3" name="Content Placeholder 2">
            <a:extLst>
              <a:ext uri="{FF2B5EF4-FFF2-40B4-BE49-F238E27FC236}">
                <a16:creationId xmlns:a16="http://schemas.microsoft.com/office/drawing/2014/main" id="{74626509-D582-4ACD-B3F4-147EFF2D46BC}"/>
              </a:ext>
            </a:extLst>
          </p:cNvPr>
          <p:cNvSpPr>
            <a:spLocks noGrp="1"/>
          </p:cNvSpPr>
          <p:nvPr>
            <p:ph idx="1"/>
          </p:nvPr>
        </p:nvSpPr>
        <p:spPr/>
        <p:txBody>
          <a:bodyPr/>
          <a:lstStyle/>
          <a:p>
            <a:r>
              <a:rPr lang="en-IN" dirty="0">
                <a:solidFill>
                  <a:srgbClr val="C00000"/>
                </a:solidFill>
              </a:rPr>
              <a:t>Predicting House Prices in different cities</a:t>
            </a:r>
          </a:p>
          <a:p>
            <a:pPr lvl="1"/>
            <a:r>
              <a:rPr lang="en-IN" dirty="0"/>
              <a:t> Delhi</a:t>
            </a:r>
          </a:p>
          <a:p>
            <a:pPr lvl="1"/>
            <a:r>
              <a:rPr lang="en-IN" dirty="0"/>
              <a:t>Udaipur</a:t>
            </a:r>
          </a:p>
          <a:p>
            <a:r>
              <a:rPr lang="en-IN" dirty="0"/>
              <a:t>Do we merge the two data sets?</a:t>
            </a:r>
          </a:p>
          <a:p>
            <a:r>
              <a:rPr lang="en-IN" dirty="0">
                <a:solidFill>
                  <a:srgbClr val="C00000"/>
                </a:solidFill>
              </a:rPr>
              <a:t>Difference between the nature of two problems</a:t>
            </a:r>
          </a:p>
          <a:p>
            <a:pPr lvl="1"/>
            <a:r>
              <a:rPr lang="en-IN" dirty="0"/>
              <a:t> prediction of house prices</a:t>
            </a:r>
          </a:p>
          <a:p>
            <a:pPr lvl="1"/>
            <a:r>
              <a:rPr lang="en-IN" dirty="0"/>
              <a:t> prediction of cat/non-cat </a:t>
            </a:r>
          </a:p>
          <a:p>
            <a:endParaRPr lang="en-IN" dirty="0"/>
          </a:p>
        </p:txBody>
      </p:sp>
    </p:spTree>
    <p:extLst>
      <p:ext uri="{BB962C8B-B14F-4D97-AF65-F5344CB8AC3E}">
        <p14:creationId xmlns:p14="http://schemas.microsoft.com/office/powerpoint/2010/main" val="28363746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8937-6D1A-4936-BE2F-A531A190FFC2}"/>
              </a:ext>
            </a:extLst>
          </p:cNvPr>
          <p:cNvSpPr>
            <a:spLocks noGrp="1"/>
          </p:cNvSpPr>
          <p:nvPr>
            <p:ph type="title"/>
          </p:nvPr>
        </p:nvSpPr>
        <p:spPr/>
        <p:txBody>
          <a:bodyPr>
            <a:normAutofit fontScale="90000"/>
          </a:bodyPr>
          <a:lstStyle/>
          <a:p>
            <a:r>
              <a:rPr lang="en-IN" dirty="0"/>
              <a:t>Training and Testing on Different Distributions may be a Bad Idea</a:t>
            </a:r>
          </a:p>
        </p:txBody>
      </p:sp>
      <p:sp>
        <p:nvSpPr>
          <p:cNvPr id="3" name="Content Placeholder 2">
            <a:extLst>
              <a:ext uri="{FF2B5EF4-FFF2-40B4-BE49-F238E27FC236}">
                <a16:creationId xmlns:a16="http://schemas.microsoft.com/office/drawing/2014/main" id="{4F64539F-704B-4D84-880A-91B8CE74B76C}"/>
              </a:ext>
            </a:extLst>
          </p:cNvPr>
          <p:cNvSpPr>
            <a:spLocks noGrp="1"/>
          </p:cNvSpPr>
          <p:nvPr>
            <p:ph idx="1"/>
          </p:nvPr>
        </p:nvSpPr>
        <p:spPr/>
        <p:txBody>
          <a:bodyPr>
            <a:normAutofit/>
          </a:bodyPr>
          <a:lstStyle/>
          <a:p>
            <a:r>
              <a:rPr lang="en-IN" sz="3200" dirty="0"/>
              <a:t>Cat/Non-cat: </a:t>
            </a:r>
            <a:r>
              <a:rPr lang="en-US" sz="3200" dirty="0"/>
              <a:t>given an input picture x, one can reliably predict the label y indicating whether there is a cat, even without knowing if the image is an internet image</a:t>
            </a:r>
          </a:p>
          <a:p>
            <a:r>
              <a:rPr lang="en-US" sz="3200" dirty="0"/>
              <a:t>Price of a house: Without knowing the location, one cannot predict the price of a house</a:t>
            </a:r>
          </a:p>
        </p:txBody>
      </p:sp>
    </p:spTree>
    <p:extLst>
      <p:ext uri="{BB962C8B-B14F-4D97-AF65-F5344CB8AC3E}">
        <p14:creationId xmlns:p14="http://schemas.microsoft.com/office/powerpoint/2010/main" val="3323630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8937-6D1A-4936-BE2F-A531A190FFC2}"/>
              </a:ext>
            </a:extLst>
          </p:cNvPr>
          <p:cNvSpPr>
            <a:spLocks noGrp="1"/>
          </p:cNvSpPr>
          <p:nvPr>
            <p:ph type="title"/>
          </p:nvPr>
        </p:nvSpPr>
        <p:spPr/>
        <p:txBody>
          <a:bodyPr>
            <a:normAutofit fontScale="90000"/>
          </a:bodyPr>
          <a:lstStyle/>
          <a:p>
            <a:r>
              <a:rPr lang="en-IN" dirty="0"/>
              <a:t>If Training and Testing on Different Distributions is a Bad Idea, can  be made a better Idea</a:t>
            </a:r>
          </a:p>
        </p:txBody>
      </p:sp>
      <p:sp>
        <p:nvSpPr>
          <p:cNvPr id="3" name="Content Placeholder 2">
            <a:extLst>
              <a:ext uri="{FF2B5EF4-FFF2-40B4-BE49-F238E27FC236}">
                <a16:creationId xmlns:a16="http://schemas.microsoft.com/office/drawing/2014/main" id="{4F64539F-704B-4D84-880A-91B8CE74B76C}"/>
              </a:ext>
            </a:extLst>
          </p:cNvPr>
          <p:cNvSpPr>
            <a:spLocks noGrp="1"/>
          </p:cNvSpPr>
          <p:nvPr>
            <p:ph idx="1"/>
          </p:nvPr>
        </p:nvSpPr>
        <p:spPr/>
        <p:txBody>
          <a:bodyPr>
            <a:normAutofit/>
          </a:bodyPr>
          <a:lstStyle/>
          <a:p>
            <a:r>
              <a:rPr lang="en-US" sz="3200" dirty="0"/>
              <a:t>Price of a house: </a:t>
            </a:r>
            <a:r>
              <a:rPr lang="en-IN" sz="3200" dirty="0"/>
              <a:t>Can we make the situations somewhat similar Cat/Non-cat so that we can use the entire dataset</a:t>
            </a:r>
          </a:p>
          <a:p>
            <a:pPr marL="0" indent="0">
              <a:buNone/>
            </a:pPr>
            <a:endParaRPr lang="en-US" sz="3200" dirty="0"/>
          </a:p>
        </p:txBody>
      </p:sp>
    </p:spTree>
    <p:extLst>
      <p:ext uri="{BB962C8B-B14F-4D97-AF65-F5344CB8AC3E}">
        <p14:creationId xmlns:p14="http://schemas.microsoft.com/office/powerpoint/2010/main" val="15510990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8937-6D1A-4936-BE2F-A531A190FFC2}"/>
              </a:ext>
            </a:extLst>
          </p:cNvPr>
          <p:cNvSpPr>
            <a:spLocks noGrp="1"/>
          </p:cNvSpPr>
          <p:nvPr>
            <p:ph type="title"/>
          </p:nvPr>
        </p:nvSpPr>
        <p:spPr/>
        <p:txBody>
          <a:bodyPr>
            <a:normAutofit fontScale="90000"/>
          </a:bodyPr>
          <a:lstStyle/>
          <a:p>
            <a:r>
              <a:rPr lang="en-IN" dirty="0"/>
              <a:t>Training and Testing on Different Distributions may be a Bad Idea</a:t>
            </a:r>
          </a:p>
        </p:txBody>
      </p:sp>
      <p:sp>
        <p:nvSpPr>
          <p:cNvPr id="3" name="Content Placeholder 2">
            <a:extLst>
              <a:ext uri="{FF2B5EF4-FFF2-40B4-BE49-F238E27FC236}">
                <a16:creationId xmlns:a16="http://schemas.microsoft.com/office/drawing/2014/main" id="{4F64539F-704B-4D84-880A-91B8CE74B76C}"/>
              </a:ext>
            </a:extLst>
          </p:cNvPr>
          <p:cNvSpPr>
            <a:spLocks noGrp="1"/>
          </p:cNvSpPr>
          <p:nvPr>
            <p:ph idx="1"/>
          </p:nvPr>
        </p:nvSpPr>
        <p:spPr/>
        <p:txBody>
          <a:bodyPr>
            <a:normAutofit/>
          </a:bodyPr>
          <a:lstStyle/>
          <a:p>
            <a:r>
              <a:rPr lang="en-US" sz="3200" dirty="0"/>
              <a:t>Price of a house: </a:t>
            </a:r>
            <a:r>
              <a:rPr lang="en-IN" sz="3200" dirty="0"/>
              <a:t>Can we make the situations somewhat similar Cat/Non-cat so that we can use the entire dataset</a:t>
            </a:r>
          </a:p>
          <a:p>
            <a:r>
              <a:rPr lang="en-IN" sz="3200" dirty="0"/>
              <a:t>Consider additional attribute: city</a:t>
            </a:r>
          </a:p>
          <a:p>
            <a:pPr marL="0" indent="0">
              <a:buNone/>
            </a:pPr>
            <a:endParaRPr lang="en-US" sz="3200" dirty="0"/>
          </a:p>
        </p:txBody>
      </p:sp>
    </p:spTree>
    <p:extLst>
      <p:ext uri="{BB962C8B-B14F-4D97-AF65-F5344CB8AC3E}">
        <p14:creationId xmlns:p14="http://schemas.microsoft.com/office/powerpoint/2010/main" val="59743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4392F3-033E-4FC8-9891-A3502A53A135}"/>
              </a:ext>
            </a:extLst>
          </p:cNvPr>
          <p:cNvPicPr>
            <a:picLocks noChangeAspect="1"/>
          </p:cNvPicPr>
          <p:nvPr/>
        </p:nvPicPr>
        <p:blipFill>
          <a:blip r:embed="rId2"/>
          <a:stretch>
            <a:fillRect/>
          </a:stretch>
        </p:blipFill>
        <p:spPr>
          <a:xfrm>
            <a:off x="1023442" y="313890"/>
            <a:ext cx="7097115" cy="6230219"/>
          </a:xfrm>
          <a:prstGeom prst="rect">
            <a:avLst/>
          </a:prstGeom>
        </p:spPr>
      </p:pic>
    </p:spTree>
    <p:extLst>
      <p:ext uri="{BB962C8B-B14F-4D97-AF65-F5344CB8AC3E}">
        <p14:creationId xmlns:p14="http://schemas.microsoft.com/office/powerpoint/2010/main" val="16680285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A71-524C-4EBD-997C-2E3018BB760E}"/>
              </a:ext>
            </a:extLst>
          </p:cNvPr>
          <p:cNvSpPr>
            <a:spLocks noGrp="1"/>
          </p:cNvSpPr>
          <p:nvPr>
            <p:ph type="title"/>
          </p:nvPr>
        </p:nvSpPr>
        <p:spPr/>
        <p:txBody>
          <a:bodyPr>
            <a:normAutofit fontScale="90000"/>
          </a:bodyPr>
          <a:lstStyle/>
          <a:p>
            <a:r>
              <a:rPr lang="en-US" dirty="0"/>
              <a:t>How to decide whether to use all your data</a:t>
            </a:r>
            <a:endParaRPr lang="en-IN" dirty="0"/>
          </a:p>
        </p:txBody>
      </p:sp>
      <p:sp>
        <p:nvSpPr>
          <p:cNvPr id="3" name="Content Placeholder 2">
            <a:extLst>
              <a:ext uri="{FF2B5EF4-FFF2-40B4-BE49-F238E27FC236}">
                <a16:creationId xmlns:a16="http://schemas.microsoft.com/office/drawing/2014/main" id="{3A58F988-E84E-4B91-843F-48B1632BB804}"/>
              </a:ext>
            </a:extLst>
          </p:cNvPr>
          <p:cNvSpPr>
            <a:spLocks noGrp="1"/>
          </p:cNvSpPr>
          <p:nvPr>
            <p:ph idx="1"/>
          </p:nvPr>
        </p:nvSpPr>
        <p:spPr/>
        <p:txBody>
          <a:bodyPr>
            <a:normAutofit lnSpcReduction="10000"/>
          </a:bodyPr>
          <a:lstStyle/>
          <a:p>
            <a:r>
              <a:rPr lang="en-IN" dirty="0"/>
              <a:t>Available data (cat/non-cat):</a:t>
            </a:r>
          </a:p>
          <a:p>
            <a:pPr lvl="1"/>
            <a:r>
              <a:rPr lang="en-IN" dirty="0"/>
              <a:t>20,000 images from the Internet</a:t>
            </a:r>
          </a:p>
          <a:p>
            <a:pPr lvl="1"/>
            <a:r>
              <a:rPr lang="en-IN" dirty="0"/>
              <a:t>10,000 images uploaded by users</a:t>
            </a:r>
          </a:p>
          <a:p>
            <a:r>
              <a:rPr lang="en-IN" dirty="0"/>
              <a:t>Early Generation ML Algorithms</a:t>
            </a:r>
          </a:p>
          <a:p>
            <a:pPr lvl="1"/>
            <a:r>
              <a:rPr lang="en-IN" dirty="0"/>
              <a:t>Handcrafted features</a:t>
            </a:r>
          </a:p>
          <a:p>
            <a:pPr lvl="1"/>
            <a:r>
              <a:rPr lang="en-IN" dirty="0"/>
              <a:t>Internet Image inclusion: Real risk of performing worse</a:t>
            </a:r>
          </a:p>
          <a:p>
            <a:r>
              <a:rPr lang="en-IN" dirty="0"/>
              <a:t>Large NNs: Performance likely to improve</a:t>
            </a:r>
          </a:p>
          <a:p>
            <a:pPr lvl="1"/>
            <a:r>
              <a:rPr lang="en-IN" dirty="0"/>
              <a:t>More examples </a:t>
            </a:r>
            <a:r>
              <a:rPr lang="en-US" dirty="0"/>
              <a:t>of what cats do/do not look like</a:t>
            </a:r>
            <a:endParaRPr lang="en-IN" dirty="0"/>
          </a:p>
          <a:p>
            <a:pPr lvl="1"/>
            <a:r>
              <a:rPr lang="en-US" dirty="0"/>
              <a:t>NN  can apply some of the knowledge acquired from internet images to mobile app images. </a:t>
            </a:r>
            <a:endParaRPr lang="en-IN" dirty="0"/>
          </a:p>
          <a:p>
            <a:endParaRPr lang="en-IN" dirty="0"/>
          </a:p>
        </p:txBody>
      </p:sp>
    </p:spTree>
    <p:extLst>
      <p:ext uri="{BB962C8B-B14F-4D97-AF65-F5344CB8AC3E}">
        <p14:creationId xmlns:p14="http://schemas.microsoft.com/office/powerpoint/2010/main" val="2328538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B02B-6279-4A4F-871E-D3C96351526F}"/>
              </a:ext>
            </a:extLst>
          </p:cNvPr>
          <p:cNvSpPr>
            <a:spLocks noGrp="1"/>
          </p:cNvSpPr>
          <p:nvPr>
            <p:ph type="title"/>
          </p:nvPr>
        </p:nvSpPr>
        <p:spPr/>
        <p:txBody>
          <a:bodyPr>
            <a:normAutofit fontScale="90000"/>
          </a:bodyPr>
          <a:lstStyle/>
          <a:p>
            <a:r>
              <a:rPr lang="en-US" dirty="0"/>
              <a:t>How to decide whether to use all your data</a:t>
            </a:r>
            <a:endParaRPr lang="en-IN" dirty="0"/>
          </a:p>
        </p:txBody>
      </p:sp>
      <p:sp>
        <p:nvSpPr>
          <p:cNvPr id="3" name="Content Placeholder 2">
            <a:extLst>
              <a:ext uri="{FF2B5EF4-FFF2-40B4-BE49-F238E27FC236}">
                <a16:creationId xmlns:a16="http://schemas.microsoft.com/office/drawing/2014/main" id="{C96677FF-6A8D-4153-AF5D-192225F34FDC}"/>
              </a:ext>
            </a:extLst>
          </p:cNvPr>
          <p:cNvSpPr>
            <a:spLocks noGrp="1"/>
          </p:cNvSpPr>
          <p:nvPr>
            <p:ph idx="1"/>
          </p:nvPr>
        </p:nvSpPr>
        <p:spPr/>
        <p:txBody>
          <a:bodyPr>
            <a:normAutofit/>
          </a:bodyPr>
          <a:lstStyle/>
          <a:p>
            <a:r>
              <a:rPr lang="en-US" dirty="0"/>
              <a:t>It forces the NN to expend some of its capacity to learn about properties that are specific to internet images</a:t>
            </a:r>
          </a:p>
          <a:p>
            <a:pPr lvl="1"/>
            <a:r>
              <a:rPr lang="en-US" dirty="0"/>
              <a:t>Examples: higher resolution, different distributions of how the images are framed, etc.</a:t>
            </a:r>
          </a:p>
          <a:p>
            <a:r>
              <a:rPr lang="en-US" dirty="0"/>
              <a:t> These properties may differ greatly from mobile app images, if so </a:t>
            </a:r>
          </a:p>
          <a:p>
            <a:pPr lvl="1"/>
            <a:r>
              <a:rPr lang="en-US" dirty="0"/>
              <a:t>It will “use up” some of the representational capacity of the neural network</a:t>
            </a:r>
          </a:p>
          <a:p>
            <a:pPr lvl="1"/>
            <a:r>
              <a:rPr lang="en-US" dirty="0"/>
              <a:t>There is less capacity for recognizing data drawn from the distribution of mobile app images. </a:t>
            </a:r>
            <a:endParaRPr lang="en-IN" dirty="0"/>
          </a:p>
        </p:txBody>
      </p:sp>
    </p:spTree>
    <p:extLst>
      <p:ext uri="{BB962C8B-B14F-4D97-AF65-F5344CB8AC3E}">
        <p14:creationId xmlns:p14="http://schemas.microsoft.com/office/powerpoint/2010/main" val="3249842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126B-4768-4B32-87CF-C36600D039D7}"/>
              </a:ext>
            </a:extLst>
          </p:cNvPr>
          <p:cNvSpPr>
            <a:spLocks noGrp="1"/>
          </p:cNvSpPr>
          <p:nvPr>
            <p:ph type="title"/>
          </p:nvPr>
        </p:nvSpPr>
        <p:spPr/>
        <p:txBody>
          <a:bodyPr>
            <a:normAutofit fontScale="90000"/>
          </a:bodyPr>
          <a:lstStyle/>
          <a:p>
            <a:r>
              <a:rPr lang="en-US" dirty="0"/>
              <a:t>How to decide whether to use all your data</a:t>
            </a:r>
            <a:endParaRPr lang="en-IN" dirty="0"/>
          </a:p>
        </p:txBody>
      </p:sp>
      <p:sp>
        <p:nvSpPr>
          <p:cNvPr id="3" name="Content Placeholder 2">
            <a:extLst>
              <a:ext uri="{FF2B5EF4-FFF2-40B4-BE49-F238E27FC236}">
                <a16:creationId xmlns:a16="http://schemas.microsoft.com/office/drawing/2014/main" id="{1060FBC5-5E90-4102-B2C4-DF41D9CE2CC2}"/>
              </a:ext>
            </a:extLst>
          </p:cNvPr>
          <p:cNvSpPr>
            <a:spLocks noGrp="1"/>
          </p:cNvSpPr>
          <p:nvPr>
            <p:ph idx="1"/>
          </p:nvPr>
        </p:nvSpPr>
        <p:spPr/>
        <p:txBody>
          <a:bodyPr/>
          <a:lstStyle/>
          <a:p>
            <a:pPr marL="0" indent="0">
              <a:buNone/>
            </a:pPr>
            <a:r>
              <a:rPr lang="en-US" sz="2800" dirty="0">
                <a:solidFill>
                  <a:schemeClr val="accent6">
                    <a:lumMod val="50000"/>
                  </a:schemeClr>
                </a:solidFill>
              </a:rPr>
              <a:t>Sherlock Holmes Quote</a:t>
            </a:r>
          </a:p>
          <a:p>
            <a:pPr lvl="1"/>
            <a:r>
              <a:rPr lang="en-US" sz="2800" dirty="0"/>
              <a:t>Your brain is like an attic; it only has a finite amount of space. </a:t>
            </a:r>
          </a:p>
          <a:p>
            <a:pPr lvl="1"/>
            <a:r>
              <a:rPr lang="en-US" sz="2800" dirty="0"/>
              <a:t>“for every addition of knowledge,  you forget something that you knew before. It is of the highest importance, therefore, not to have useless facts elbowing out the useful ones.” </a:t>
            </a:r>
            <a:endParaRPr lang="en-IN" sz="2800" dirty="0"/>
          </a:p>
        </p:txBody>
      </p:sp>
    </p:spTree>
    <p:extLst>
      <p:ext uri="{BB962C8B-B14F-4D97-AF65-F5344CB8AC3E}">
        <p14:creationId xmlns:p14="http://schemas.microsoft.com/office/powerpoint/2010/main" val="39805996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62EC-4EC8-4722-B621-5C92DFF6EC72}"/>
              </a:ext>
            </a:extLst>
          </p:cNvPr>
          <p:cNvSpPr>
            <a:spLocks noGrp="1"/>
          </p:cNvSpPr>
          <p:nvPr>
            <p:ph type="title"/>
          </p:nvPr>
        </p:nvSpPr>
        <p:spPr/>
        <p:txBody>
          <a:bodyPr>
            <a:normAutofit fontScale="90000"/>
          </a:bodyPr>
          <a:lstStyle/>
          <a:p>
            <a:r>
              <a:rPr lang="en-US" sz="5400" dirty="0"/>
              <a:t>Sherlock Holmes: May not be the last word</a:t>
            </a:r>
            <a:endParaRPr lang="en-IN" dirty="0"/>
          </a:p>
        </p:txBody>
      </p:sp>
      <p:sp>
        <p:nvSpPr>
          <p:cNvPr id="3" name="Content Placeholder 2">
            <a:extLst>
              <a:ext uri="{FF2B5EF4-FFF2-40B4-BE49-F238E27FC236}">
                <a16:creationId xmlns:a16="http://schemas.microsoft.com/office/drawing/2014/main" id="{8A8A0374-9B82-49A1-A7B0-AE26697EE1B2}"/>
              </a:ext>
            </a:extLst>
          </p:cNvPr>
          <p:cNvSpPr>
            <a:spLocks noGrp="1"/>
          </p:cNvSpPr>
          <p:nvPr>
            <p:ph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266019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62EC-4EC8-4722-B621-5C92DFF6EC72}"/>
              </a:ext>
            </a:extLst>
          </p:cNvPr>
          <p:cNvSpPr>
            <a:spLocks noGrp="1"/>
          </p:cNvSpPr>
          <p:nvPr>
            <p:ph type="title"/>
          </p:nvPr>
        </p:nvSpPr>
        <p:spPr/>
        <p:txBody>
          <a:bodyPr>
            <a:normAutofit fontScale="90000"/>
          </a:bodyPr>
          <a:lstStyle/>
          <a:p>
            <a:r>
              <a:rPr lang="en-US" sz="5400" dirty="0"/>
              <a:t>Sherlock Holmes: May not be the last word</a:t>
            </a:r>
            <a:endParaRPr lang="en-IN" dirty="0"/>
          </a:p>
        </p:txBody>
      </p:sp>
      <p:sp>
        <p:nvSpPr>
          <p:cNvPr id="3" name="Content Placeholder 2">
            <a:extLst>
              <a:ext uri="{FF2B5EF4-FFF2-40B4-BE49-F238E27FC236}">
                <a16:creationId xmlns:a16="http://schemas.microsoft.com/office/drawing/2014/main" id="{8A8A0374-9B82-49A1-A7B0-AE26697EE1B2}"/>
              </a:ext>
            </a:extLst>
          </p:cNvPr>
          <p:cNvSpPr>
            <a:spLocks noGrp="1"/>
          </p:cNvSpPr>
          <p:nvPr>
            <p:ph idx="1"/>
          </p:nvPr>
        </p:nvSpPr>
        <p:spPr/>
        <p:txBody>
          <a:bodyPr>
            <a:normAutofit/>
          </a:bodyPr>
          <a:lstStyle/>
          <a:p>
            <a:r>
              <a:rPr lang="en-US" dirty="0"/>
              <a:t> If you have the computational capacity needed to build a big enough neural network—i.e., a big enough attic—then this is not a serious concern. </a:t>
            </a:r>
          </a:p>
        </p:txBody>
      </p:sp>
    </p:spTree>
    <p:extLst>
      <p:ext uri="{BB962C8B-B14F-4D97-AF65-F5344CB8AC3E}">
        <p14:creationId xmlns:p14="http://schemas.microsoft.com/office/powerpoint/2010/main" val="3788577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62EC-4EC8-4722-B621-5C92DFF6EC72}"/>
              </a:ext>
            </a:extLst>
          </p:cNvPr>
          <p:cNvSpPr>
            <a:spLocks noGrp="1"/>
          </p:cNvSpPr>
          <p:nvPr>
            <p:ph type="title"/>
          </p:nvPr>
        </p:nvSpPr>
        <p:spPr/>
        <p:txBody>
          <a:bodyPr>
            <a:normAutofit fontScale="90000"/>
          </a:bodyPr>
          <a:lstStyle/>
          <a:p>
            <a:r>
              <a:rPr lang="en-US" sz="5400" dirty="0"/>
              <a:t>Sherlock Holmes: May not be the last word</a:t>
            </a:r>
            <a:endParaRPr lang="en-IN" dirty="0"/>
          </a:p>
        </p:txBody>
      </p:sp>
      <p:sp>
        <p:nvSpPr>
          <p:cNvPr id="3" name="Content Placeholder 2">
            <a:extLst>
              <a:ext uri="{FF2B5EF4-FFF2-40B4-BE49-F238E27FC236}">
                <a16:creationId xmlns:a16="http://schemas.microsoft.com/office/drawing/2014/main" id="{8A8A0374-9B82-49A1-A7B0-AE26697EE1B2}"/>
              </a:ext>
            </a:extLst>
          </p:cNvPr>
          <p:cNvSpPr>
            <a:spLocks noGrp="1"/>
          </p:cNvSpPr>
          <p:nvPr>
            <p:ph idx="1"/>
          </p:nvPr>
        </p:nvSpPr>
        <p:spPr/>
        <p:txBody>
          <a:bodyPr>
            <a:normAutofit/>
          </a:bodyPr>
          <a:lstStyle/>
          <a:p>
            <a:r>
              <a:rPr lang="en-US" dirty="0"/>
              <a:t> If you have the computational capacity needed to build a big enough neural network—i.e., a big enough attic—then this is not a serious concern. </a:t>
            </a:r>
          </a:p>
          <a:p>
            <a:r>
              <a:rPr lang="en-US" dirty="0"/>
              <a:t>You have enough capacity to learn from both internet and from mobile app images, without the two types of data competing for capacity. </a:t>
            </a:r>
          </a:p>
          <a:p>
            <a:r>
              <a:rPr lang="en-US" dirty="0"/>
              <a:t>Your algorithm’s “brain” is big enough that you don’t have to worry about running out of attic space. </a:t>
            </a:r>
          </a:p>
        </p:txBody>
      </p:sp>
    </p:spTree>
    <p:extLst>
      <p:ext uri="{BB962C8B-B14F-4D97-AF65-F5344CB8AC3E}">
        <p14:creationId xmlns:p14="http://schemas.microsoft.com/office/powerpoint/2010/main" val="22821865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6ECA-6E42-4B6D-BAAC-D12B29032D5E}"/>
              </a:ext>
            </a:extLst>
          </p:cNvPr>
          <p:cNvSpPr>
            <a:spLocks noGrp="1"/>
          </p:cNvSpPr>
          <p:nvPr>
            <p:ph type="title"/>
          </p:nvPr>
        </p:nvSpPr>
        <p:spPr/>
        <p:txBody>
          <a:bodyPr>
            <a:normAutofit/>
          </a:bodyPr>
          <a:lstStyle/>
          <a:p>
            <a:r>
              <a:rPr lang="en-US" sz="4800" dirty="0"/>
              <a:t>Sherlock Holmes: Serious Advice</a:t>
            </a:r>
            <a:endParaRPr lang="en-IN" dirty="0"/>
          </a:p>
        </p:txBody>
      </p:sp>
      <p:sp>
        <p:nvSpPr>
          <p:cNvPr id="3" name="Content Placeholder 2">
            <a:extLst>
              <a:ext uri="{FF2B5EF4-FFF2-40B4-BE49-F238E27FC236}">
                <a16:creationId xmlns:a16="http://schemas.microsoft.com/office/drawing/2014/main" id="{7C84B15C-AE63-4671-8C88-7B4E69EA7C56}"/>
              </a:ext>
            </a:extLst>
          </p:cNvPr>
          <p:cNvSpPr>
            <a:spLocks noGrp="1"/>
          </p:cNvSpPr>
          <p:nvPr>
            <p:ph idx="1"/>
          </p:nvPr>
        </p:nvSpPr>
        <p:spPr/>
        <p:txBody>
          <a:bodyPr/>
          <a:lstStyle/>
          <a:p>
            <a:r>
              <a:rPr lang="en-US" sz="3200" dirty="0"/>
              <a:t>If you do not have a big enough neural network (or another highly flexible learning algorithm), then you should pay more attention to your training data matching your dev/test set distribution.</a:t>
            </a:r>
          </a:p>
          <a:p>
            <a:r>
              <a:rPr lang="en-US" sz="3200" dirty="0"/>
              <a:t>You may not have sufficient computational resources</a:t>
            </a:r>
            <a:endParaRPr lang="en-IN" sz="3200" dirty="0"/>
          </a:p>
          <a:p>
            <a:pPr marL="0" indent="0">
              <a:buNone/>
            </a:pPr>
            <a:endParaRPr lang="en-IN" dirty="0"/>
          </a:p>
        </p:txBody>
      </p:sp>
    </p:spTree>
    <p:extLst>
      <p:ext uri="{BB962C8B-B14F-4D97-AF65-F5344CB8AC3E}">
        <p14:creationId xmlns:p14="http://schemas.microsoft.com/office/powerpoint/2010/main" val="42626580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025A-D772-4CB2-9104-0448AFE3D9EE}"/>
              </a:ext>
            </a:extLst>
          </p:cNvPr>
          <p:cNvSpPr>
            <a:spLocks noGrp="1"/>
          </p:cNvSpPr>
          <p:nvPr>
            <p:ph type="title"/>
          </p:nvPr>
        </p:nvSpPr>
        <p:spPr>
          <a:xfrm>
            <a:off x="419976" y="692696"/>
            <a:ext cx="8229600" cy="1143000"/>
          </a:xfrm>
        </p:spPr>
        <p:txBody>
          <a:bodyPr>
            <a:normAutofit fontScale="90000"/>
          </a:bodyPr>
          <a:lstStyle/>
          <a:p>
            <a:r>
              <a:rPr lang="en-IN" dirty="0"/>
              <a:t>Cat/Non-cat: Data Unlikely to contribute to learning</a:t>
            </a:r>
          </a:p>
        </p:txBody>
      </p:sp>
      <p:pic>
        <p:nvPicPr>
          <p:cNvPr id="4" name="Content Placeholder 3">
            <a:extLst>
              <a:ext uri="{FF2B5EF4-FFF2-40B4-BE49-F238E27FC236}">
                <a16:creationId xmlns:a16="http://schemas.microsoft.com/office/drawing/2014/main" id="{7932CC56-F0A3-401F-BAAB-0C81A982664B}"/>
              </a:ext>
            </a:extLst>
          </p:cNvPr>
          <p:cNvPicPr>
            <a:picLocks noGrp="1" noChangeAspect="1"/>
          </p:cNvPicPr>
          <p:nvPr>
            <p:ph idx="1"/>
          </p:nvPr>
        </p:nvPicPr>
        <p:blipFill>
          <a:blip r:embed="rId2"/>
          <a:stretch>
            <a:fillRect/>
          </a:stretch>
        </p:blipFill>
        <p:spPr>
          <a:xfrm>
            <a:off x="2721059" y="2587535"/>
            <a:ext cx="1813717" cy="2446232"/>
          </a:xfrm>
          <a:prstGeom prst="rect">
            <a:avLst/>
          </a:prstGeom>
        </p:spPr>
      </p:pic>
    </p:spTree>
    <p:extLst>
      <p:ext uri="{BB962C8B-B14F-4D97-AF65-F5344CB8AC3E}">
        <p14:creationId xmlns:p14="http://schemas.microsoft.com/office/powerpoint/2010/main" val="3083026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F4EE-7E7F-4B5A-BAF3-CBE50A11ED3F}"/>
              </a:ext>
            </a:extLst>
          </p:cNvPr>
          <p:cNvSpPr>
            <a:spLocks noGrp="1"/>
          </p:cNvSpPr>
          <p:nvPr>
            <p:ph type="title"/>
          </p:nvPr>
        </p:nvSpPr>
        <p:spPr/>
        <p:txBody>
          <a:bodyPr>
            <a:normAutofit fontScale="90000"/>
          </a:bodyPr>
          <a:lstStyle/>
          <a:p>
            <a:r>
              <a:rPr lang="en-IN" dirty="0"/>
              <a:t>Cat/Non-cat: Data Unlikely to contribute to learning</a:t>
            </a:r>
          </a:p>
        </p:txBody>
      </p:sp>
      <p:sp>
        <p:nvSpPr>
          <p:cNvPr id="3" name="Content Placeholder 2">
            <a:extLst>
              <a:ext uri="{FF2B5EF4-FFF2-40B4-BE49-F238E27FC236}">
                <a16:creationId xmlns:a16="http://schemas.microsoft.com/office/drawing/2014/main" id="{780D6BD7-9D50-413A-82CD-B0FE53829889}"/>
              </a:ext>
            </a:extLst>
          </p:cNvPr>
          <p:cNvSpPr>
            <a:spLocks noGrp="1"/>
          </p:cNvSpPr>
          <p:nvPr>
            <p:ph idx="1"/>
          </p:nvPr>
        </p:nvSpPr>
        <p:spPr/>
        <p:txBody>
          <a:bodyPr>
            <a:normAutofit/>
          </a:bodyPr>
          <a:lstStyle/>
          <a:p>
            <a:r>
              <a:rPr lang="en-US" dirty="0"/>
              <a:t>These documents don’t contain anything resembling a cat.</a:t>
            </a:r>
          </a:p>
          <a:p>
            <a:r>
              <a:rPr lang="en-US" dirty="0"/>
              <a:t>They also look completely unlike your dev/test distribution. </a:t>
            </a:r>
          </a:p>
          <a:p>
            <a:r>
              <a:rPr lang="en-US" dirty="0"/>
              <a:t>There is no point including this data as negative examples:</a:t>
            </a:r>
          </a:p>
          <a:p>
            <a:pPr lvl="1"/>
            <a:r>
              <a:rPr lang="en-US" dirty="0"/>
              <a:t>There is almost nothing NN  can learn from this data that it can apply to dev/test set distribution.</a:t>
            </a:r>
          </a:p>
          <a:p>
            <a:pPr lvl="1"/>
            <a:r>
              <a:rPr lang="en-US" dirty="0"/>
              <a:t>Including them would waste computation resources and representation capacity of the neural network.  </a:t>
            </a:r>
            <a:endParaRPr lang="en-IN" dirty="0"/>
          </a:p>
        </p:txBody>
      </p:sp>
    </p:spTree>
    <p:extLst>
      <p:ext uri="{BB962C8B-B14F-4D97-AF65-F5344CB8AC3E}">
        <p14:creationId xmlns:p14="http://schemas.microsoft.com/office/powerpoint/2010/main" val="39282548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4F817-ACD3-408C-B380-E0D3693DBFF2}"/>
              </a:ext>
            </a:extLst>
          </p:cNvPr>
          <p:cNvSpPr>
            <a:spLocks noGrp="1"/>
          </p:cNvSpPr>
          <p:nvPr>
            <p:ph type="title"/>
          </p:nvPr>
        </p:nvSpPr>
        <p:spPr/>
        <p:txBody>
          <a:bodyPr/>
          <a:lstStyle/>
          <a:p>
            <a:r>
              <a:rPr lang="en-IN" dirty="0"/>
              <a:t>Weighting Data</a:t>
            </a:r>
          </a:p>
        </p:txBody>
      </p:sp>
      <p:sp>
        <p:nvSpPr>
          <p:cNvPr id="3" name="Content Placeholder 2">
            <a:extLst>
              <a:ext uri="{FF2B5EF4-FFF2-40B4-BE49-F238E27FC236}">
                <a16:creationId xmlns:a16="http://schemas.microsoft.com/office/drawing/2014/main" id="{D14C4535-38F0-4BEF-AECD-77F3F7451CEB}"/>
              </a:ext>
            </a:extLst>
          </p:cNvPr>
          <p:cNvSpPr>
            <a:spLocks noGrp="1"/>
          </p:cNvSpPr>
          <p:nvPr>
            <p:ph idx="1"/>
          </p:nvPr>
        </p:nvSpPr>
        <p:spPr>
          <a:xfrm>
            <a:off x="457200" y="1935480"/>
            <a:ext cx="8686800" cy="4389120"/>
          </a:xfrm>
        </p:spPr>
        <p:txBody>
          <a:bodyPr/>
          <a:lstStyle/>
          <a:p>
            <a:endParaRPr lang="en-IN" dirty="0"/>
          </a:p>
          <a:p>
            <a:endParaRPr lang="en-IN" dirty="0"/>
          </a:p>
          <a:p>
            <a:pPr marL="0" indent="0">
              <a:buNone/>
            </a:pPr>
            <a:endParaRPr lang="en-IN" dirty="0"/>
          </a:p>
        </p:txBody>
      </p:sp>
      <p:pic>
        <p:nvPicPr>
          <p:cNvPr id="4" name="Picture 3">
            <a:extLst>
              <a:ext uri="{FF2B5EF4-FFF2-40B4-BE49-F238E27FC236}">
                <a16:creationId xmlns:a16="http://schemas.microsoft.com/office/drawing/2014/main" id="{EE628BDE-A0CB-472B-9885-EEF7E3B2F1B9}"/>
              </a:ext>
            </a:extLst>
          </p:cNvPr>
          <p:cNvPicPr>
            <a:picLocks noChangeAspect="1"/>
          </p:cNvPicPr>
          <p:nvPr/>
        </p:nvPicPr>
        <p:blipFill rotWithShape="1">
          <a:blip r:embed="rId2"/>
          <a:srcRect l="3538" t="16401" b="55600"/>
          <a:stretch/>
        </p:blipFill>
        <p:spPr>
          <a:xfrm>
            <a:off x="161764" y="2219667"/>
            <a:ext cx="8820472" cy="1440160"/>
          </a:xfrm>
          <a:prstGeom prst="rect">
            <a:avLst/>
          </a:prstGeom>
        </p:spPr>
      </p:pic>
      <p:pic>
        <p:nvPicPr>
          <p:cNvPr id="5" name="Picture 4">
            <a:extLst>
              <a:ext uri="{FF2B5EF4-FFF2-40B4-BE49-F238E27FC236}">
                <a16:creationId xmlns:a16="http://schemas.microsoft.com/office/drawing/2014/main" id="{3AA81217-AFA6-4182-85F2-5A5DBFBA0DDF}"/>
              </a:ext>
            </a:extLst>
          </p:cNvPr>
          <p:cNvPicPr>
            <a:picLocks noChangeAspect="1"/>
          </p:cNvPicPr>
          <p:nvPr/>
        </p:nvPicPr>
        <p:blipFill rotWithShape="1">
          <a:blip r:embed="rId2"/>
          <a:srcRect l="3537" t="57000" r="1463" b="12200"/>
          <a:stretch/>
        </p:blipFill>
        <p:spPr>
          <a:xfrm>
            <a:off x="295436" y="4106589"/>
            <a:ext cx="8686800" cy="1584176"/>
          </a:xfrm>
          <a:prstGeom prst="rect">
            <a:avLst/>
          </a:prstGeom>
        </p:spPr>
      </p:pic>
      <p:sp>
        <p:nvSpPr>
          <p:cNvPr id="6" name="TextBox 5">
            <a:extLst>
              <a:ext uri="{FF2B5EF4-FFF2-40B4-BE49-F238E27FC236}">
                <a16:creationId xmlns:a16="http://schemas.microsoft.com/office/drawing/2014/main" id="{ED631234-EC80-436F-9E50-A92539559A19}"/>
              </a:ext>
            </a:extLst>
          </p:cNvPr>
          <p:cNvSpPr txBox="1"/>
          <p:nvPr/>
        </p:nvSpPr>
        <p:spPr>
          <a:xfrm>
            <a:off x="539552" y="2035001"/>
            <a:ext cx="7606559" cy="369332"/>
          </a:xfrm>
          <a:prstGeom prst="rect">
            <a:avLst/>
          </a:prstGeom>
          <a:noFill/>
        </p:spPr>
        <p:txBody>
          <a:bodyPr wrap="square" rtlCol="0">
            <a:spAutoFit/>
          </a:bodyPr>
          <a:lstStyle/>
          <a:p>
            <a:r>
              <a:rPr lang="en-IN" dirty="0"/>
              <a:t>Internet Images: 200,000  Mobile images:  5,000</a:t>
            </a:r>
          </a:p>
        </p:txBody>
      </p:sp>
      <p:sp>
        <p:nvSpPr>
          <p:cNvPr id="7" name="TextBox 6">
            <a:extLst>
              <a:ext uri="{FF2B5EF4-FFF2-40B4-BE49-F238E27FC236}">
                <a16:creationId xmlns:a16="http://schemas.microsoft.com/office/drawing/2014/main" id="{ADE10E4B-F26F-496B-9635-C3D5FB5341C3}"/>
              </a:ext>
            </a:extLst>
          </p:cNvPr>
          <p:cNvSpPr txBox="1"/>
          <p:nvPr/>
        </p:nvSpPr>
        <p:spPr>
          <a:xfrm>
            <a:off x="4151586" y="2958662"/>
            <a:ext cx="914400" cy="914400"/>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A8E762F5-63E1-46AC-9745-F65F1E74A35C}"/>
              </a:ext>
            </a:extLst>
          </p:cNvPr>
          <p:cNvSpPr txBox="1"/>
          <p:nvPr/>
        </p:nvSpPr>
        <p:spPr>
          <a:xfrm>
            <a:off x="276386" y="5897860"/>
            <a:ext cx="8820472" cy="369332"/>
          </a:xfrm>
          <a:prstGeom prst="rect">
            <a:avLst/>
          </a:prstGeom>
          <a:noFill/>
        </p:spPr>
        <p:txBody>
          <a:bodyPr wrap="square" rtlCol="0">
            <a:spAutoFit/>
          </a:bodyPr>
          <a:lstStyle/>
          <a:p>
            <a:r>
              <a:rPr lang="en-IN" dirty="0"/>
              <a:t> β= ? </a:t>
            </a:r>
          </a:p>
        </p:txBody>
      </p:sp>
    </p:spTree>
    <p:extLst>
      <p:ext uri="{BB962C8B-B14F-4D97-AF65-F5344CB8AC3E}">
        <p14:creationId xmlns:p14="http://schemas.microsoft.com/office/powerpoint/2010/main" val="24255198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31795</TotalTime>
  <Words>8006</Words>
  <Application>Microsoft Macintosh PowerPoint</Application>
  <PresentationFormat>On-screen Show (4:3)</PresentationFormat>
  <Paragraphs>895</Paragraphs>
  <Slides>175</Slides>
  <Notes>39</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175</vt:i4>
      </vt:variant>
    </vt:vector>
  </HeadingPairs>
  <TitlesOfParts>
    <vt:vector size="183" baseType="lpstr">
      <vt:lpstr>Arial</vt:lpstr>
      <vt:lpstr>Calibri</vt:lpstr>
      <vt:lpstr>Constantia</vt:lpstr>
      <vt:lpstr>Times New Roman</vt:lpstr>
      <vt:lpstr>Verdana</vt:lpstr>
      <vt:lpstr>Wingdings</vt:lpstr>
      <vt:lpstr>Wingdings 2</vt:lpstr>
      <vt:lpstr>Flow</vt:lpstr>
      <vt:lpstr>Guideline for Machine Learning Projects </vt:lpstr>
      <vt:lpstr>Acknowledgement</vt:lpstr>
      <vt:lpstr>   The myths gave expressions to the timeless impulse to create artificial life*</vt:lpstr>
      <vt:lpstr>PowerPoint Presentation</vt:lpstr>
      <vt:lpstr>PowerPoint Presentation</vt:lpstr>
      <vt:lpstr>Machine Learning/Deep learning  </vt:lpstr>
      <vt:lpstr>Courses in Machine Learning/Deep Learning</vt:lpstr>
      <vt:lpstr>PowerPoint Presentation</vt:lpstr>
      <vt:lpstr>PowerPoint Presentation</vt:lpstr>
      <vt:lpstr>PowerPoint Presentation</vt:lpstr>
      <vt:lpstr>PowerPoint Presentation</vt:lpstr>
      <vt:lpstr>PowerPoint Presentation</vt:lpstr>
      <vt:lpstr>PowerPoint Presentation</vt:lpstr>
      <vt:lpstr>Turing Awards</vt:lpstr>
      <vt:lpstr>2018: Machine Learning Recognized  ACM Turing Award Conferred on Pioneers in ML/DL Yoshua Bengio: University of Montreal</vt:lpstr>
      <vt:lpstr>Geoffrey Hinton: Univ. of Toronto</vt:lpstr>
      <vt:lpstr>Yann LeCun: CIMS</vt:lpstr>
      <vt:lpstr>ALVINN</vt:lpstr>
      <vt:lpstr>ALVINN ( Pomerleau: ‎1989)</vt:lpstr>
      <vt:lpstr>ALVINN</vt:lpstr>
      <vt:lpstr>Scale Drives ML/DL</vt:lpstr>
      <vt:lpstr>Scale Impacts Learning</vt:lpstr>
      <vt:lpstr>Setting up Data Sets</vt:lpstr>
      <vt:lpstr>Setting up Data Sets: Mobile App Cat vs Non-cat</vt:lpstr>
      <vt:lpstr>Setting up Data Sets: Think Hard</vt:lpstr>
      <vt:lpstr>Classifier Accuracy</vt:lpstr>
      <vt:lpstr>Size of dev/test sets</vt:lpstr>
      <vt:lpstr>Size of dev/test sets</vt:lpstr>
      <vt:lpstr>Evaluating Classifiers</vt:lpstr>
      <vt:lpstr>Evaluating Classifiers</vt:lpstr>
      <vt:lpstr>Single-number evaluation metric</vt:lpstr>
      <vt:lpstr>Single-number evaluation metric</vt:lpstr>
      <vt:lpstr>Optimizing and Satisficing Metrics</vt:lpstr>
      <vt:lpstr>Build First System Quickly, Iterate</vt:lpstr>
      <vt:lpstr>Mobile App: Cat vs Non-Cat</vt:lpstr>
      <vt:lpstr>Cleaning up Mislabelled Dev/Test Set Examples</vt:lpstr>
      <vt:lpstr>Cleaning up Mislabelled Dev/Test Set Examples</vt:lpstr>
      <vt:lpstr>Cleaning up Mislabelled Dev/Test Set Examples</vt:lpstr>
      <vt:lpstr>Cleaning up Mislabelled Dev/Test Set Examples</vt:lpstr>
      <vt:lpstr>Cleaning up Mislabelled Dev/Test Set Examples</vt:lpstr>
      <vt:lpstr>Cleaning up Mislabelled Dev/Test Set Examples</vt:lpstr>
      <vt:lpstr>Cleaning up Mislabelled Dev/Test Set Examples</vt:lpstr>
      <vt:lpstr>Eyeball Dev set vs Blackbox Dev Set</vt:lpstr>
      <vt:lpstr>Eyeball Dev set vs Blackbox Dev Set</vt:lpstr>
      <vt:lpstr>Eyeball Dev set vs Blackbox Dev Set</vt:lpstr>
      <vt:lpstr>How big should the Eyeball and Blackbox dev sets be?</vt:lpstr>
      <vt:lpstr>How big should the Eyeball and Blackbox dev sets be?</vt:lpstr>
      <vt:lpstr>How big should the Eyeball and Blackbox dev sets be?</vt:lpstr>
      <vt:lpstr>Bias/Variance</vt:lpstr>
      <vt:lpstr>Bias and Variance</vt:lpstr>
      <vt:lpstr>Bias and Variance</vt:lpstr>
      <vt:lpstr>Comparing to Optimal Error Rate</vt:lpstr>
      <vt:lpstr>Surpassing Human-level Performance</vt:lpstr>
      <vt:lpstr>Bias and Variance</vt:lpstr>
      <vt:lpstr>Addressing Bias/Variance</vt:lpstr>
      <vt:lpstr>Addressing Bias/Variance</vt:lpstr>
      <vt:lpstr>Learning curves: Diagnosing bias and variance</vt:lpstr>
      <vt:lpstr>Desired Performance on Dev set</vt:lpstr>
      <vt:lpstr>Desired Performance on Dev set</vt:lpstr>
      <vt:lpstr>Desired Performance on Dev set</vt:lpstr>
      <vt:lpstr>Flattened Dev error Curve</vt:lpstr>
      <vt:lpstr>Flattened Dev error Curve</vt:lpstr>
      <vt:lpstr>Desired Performance: Role of Training Curve</vt:lpstr>
      <vt:lpstr>Desired Performance: Role of Training Curve</vt:lpstr>
      <vt:lpstr>PowerPoint Presentation</vt:lpstr>
      <vt:lpstr>PowerPoint Presentation</vt:lpstr>
      <vt:lpstr>High Bias &amp; High Variance</vt:lpstr>
      <vt:lpstr>High Bias &amp; High Variance</vt:lpstr>
      <vt:lpstr>High Bias &amp; High Variance</vt:lpstr>
      <vt:lpstr>Thank you Questions</vt:lpstr>
      <vt:lpstr>Regularization</vt:lpstr>
      <vt:lpstr>PowerPoint Presentation</vt:lpstr>
      <vt:lpstr>PowerPoint Presentation</vt:lpstr>
      <vt:lpstr>PowerPoint Presentation</vt:lpstr>
      <vt:lpstr>PowerPoint Presentation</vt:lpstr>
      <vt:lpstr>PowerPoint Presentation</vt:lpstr>
      <vt:lpstr>Normalizing inputs</vt:lpstr>
      <vt:lpstr>Small Data Size: Learning Curve Related Issues</vt:lpstr>
      <vt:lpstr>Learning Curves: Related Issues</vt:lpstr>
      <vt:lpstr>Training and Testing on Different Distributions may be a Good Idea</vt:lpstr>
      <vt:lpstr>Is Training and Testing on Different Distributions a Good Idea?</vt:lpstr>
      <vt:lpstr>Training and Testing on Different Distributions may be a Good Idea</vt:lpstr>
      <vt:lpstr>Training and Testing on Different Distributions may be a Good Idea</vt:lpstr>
      <vt:lpstr>Speech Recognition Example</vt:lpstr>
      <vt:lpstr>Is Training and Testing on Different Distributions a Good Idea</vt:lpstr>
      <vt:lpstr>Training and Testing on Different Distributions may be a Bad Idea</vt:lpstr>
      <vt:lpstr>Training and Testing on Different Distributions may be a Bad Idea</vt:lpstr>
      <vt:lpstr>If Training and Testing on Different Distributions is a Bad Idea, can  be made a better Idea</vt:lpstr>
      <vt:lpstr>Training and Testing on Different Distributions may be a Bad Idea</vt:lpstr>
      <vt:lpstr>How to decide whether to use all your data</vt:lpstr>
      <vt:lpstr>How to decide whether to use all your data</vt:lpstr>
      <vt:lpstr>How to decide whether to use all your data</vt:lpstr>
      <vt:lpstr>Sherlock Holmes: May not be the last word</vt:lpstr>
      <vt:lpstr>Sherlock Holmes: May not be the last word</vt:lpstr>
      <vt:lpstr>Sherlock Holmes: May not be the last word</vt:lpstr>
      <vt:lpstr>Sherlock Holmes: Serious Advice</vt:lpstr>
      <vt:lpstr>Cat/Non-cat: Data Unlikely to contribute to learning</vt:lpstr>
      <vt:lpstr>Cat/Non-cat: Data Unlikely to contribute to learning</vt:lpstr>
      <vt:lpstr>Weighting Data</vt:lpstr>
      <vt:lpstr>Generalizing from the training set to the dev set</vt:lpstr>
      <vt:lpstr>Generalizing from the training set to the dev set</vt:lpstr>
      <vt:lpstr>Generalizing from the training set to the dev set</vt:lpstr>
      <vt:lpstr>Generalizing from the training set to the dev set</vt:lpstr>
      <vt:lpstr>Generalizing from the training set to the dev set</vt:lpstr>
      <vt:lpstr>Identifying Bias, Variance, and Data Mismatch Errors</vt:lpstr>
      <vt:lpstr>Identifying Bias, Variance, and Data Mismatch Errors</vt:lpstr>
      <vt:lpstr>Identifying Bias, Variance, and Data Mismatch Errors</vt:lpstr>
      <vt:lpstr>Identifying Bias, Variance, and Data Mismatch Errors</vt:lpstr>
      <vt:lpstr>Identifying Bias, Variance, and Data Mismatch Errors</vt:lpstr>
      <vt:lpstr>Identifying Bias, Variance, and Data Mismatch Errors</vt:lpstr>
      <vt:lpstr>Identifying Bias, Variance, and Data Mismatch Errors</vt:lpstr>
      <vt:lpstr>Addressing Data Mismatch</vt:lpstr>
      <vt:lpstr>Addressing Data Mismatch</vt:lpstr>
      <vt:lpstr>Addressing Data Mismatch</vt:lpstr>
      <vt:lpstr>Artificial Data Synthesis</vt:lpstr>
      <vt:lpstr>The Optimization Verification test </vt:lpstr>
      <vt:lpstr> </vt:lpstr>
      <vt:lpstr>PowerPoint Presentation</vt:lpstr>
      <vt:lpstr>PowerPoint Presentation</vt:lpstr>
      <vt:lpstr>PowerPoint Presentation</vt:lpstr>
      <vt:lpstr>PowerPoint Presentation</vt:lpstr>
      <vt:lpstr>PowerPoint Presentation</vt:lpstr>
      <vt:lpstr>   The Optimization Verification test: Beam Search </vt:lpstr>
      <vt:lpstr>The Optimization Verification test: Beam Search</vt:lpstr>
      <vt:lpstr>Reinforcement learning example Find trajectory (T) for safe landing</vt:lpstr>
      <vt:lpstr>Reinforcement learning example Find trajectory (T) for safe landing </vt:lpstr>
      <vt:lpstr>Audio clip transcription vs helicopter landing</vt:lpstr>
      <vt:lpstr>Sentiment classifier: traditional approach</vt:lpstr>
      <vt:lpstr>Sentiment classifier: traditional approach</vt:lpstr>
      <vt:lpstr>Sentiment classifier: An end-to-end learning algorithm</vt:lpstr>
      <vt:lpstr>Speech recognition system</vt:lpstr>
      <vt:lpstr>Non-linear ML pipeline</vt:lpstr>
      <vt:lpstr>Pros and cons of end-to-end learning</vt:lpstr>
      <vt:lpstr>  Allowing hand-engineered components: Advantages</vt:lpstr>
      <vt:lpstr>End-to-end system </vt:lpstr>
      <vt:lpstr>End-to-end system </vt:lpstr>
      <vt:lpstr>Choosing pipeline components: Data availability</vt:lpstr>
      <vt:lpstr> A pure end-to-end approach</vt:lpstr>
      <vt:lpstr>Pipeline vs end-to-end approach</vt:lpstr>
      <vt:lpstr>Error Analysis by Parts</vt:lpstr>
      <vt:lpstr>Attributing Error to One Part</vt:lpstr>
      <vt:lpstr>General Case of Error Attribution</vt:lpstr>
      <vt:lpstr>Spotting a Flawed ML Pipeline</vt:lpstr>
      <vt:lpstr>Convolutional Neural Network (CNN)</vt:lpstr>
      <vt:lpstr>CNN Processing Characteristics</vt:lpstr>
      <vt:lpstr>PowerPoint Presentation</vt:lpstr>
      <vt:lpstr>CNN Characteristics</vt:lpstr>
      <vt:lpstr>             Feature Extraction Using Convolution </vt:lpstr>
      <vt:lpstr>Example</vt:lpstr>
      <vt:lpstr>PowerPoint Presentation</vt:lpstr>
      <vt:lpstr>RNN (Recurrent Neural Network)</vt:lpstr>
      <vt:lpstr>Forward and Backward RNN</vt:lpstr>
      <vt:lpstr>Project 1:Classification of two sets of clusters of data</vt:lpstr>
      <vt:lpstr>PowerPoint Presentation</vt:lpstr>
      <vt:lpstr>Project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Convergence: Batch Sizes</vt:lpstr>
      <vt:lpstr>Identifying Bias, Variance, and Data Mismatch Errors</vt:lpstr>
      <vt:lpstr>PowerPoint Presentation</vt:lpstr>
      <vt:lpstr>The Optimization Verification test: Beam Search (Width  = 3) </vt:lpstr>
      <vt:lpstr>Mobile App: Cat vs Non-Cat</vt:lpstr>
      <vt:lpstr>Mobile App: Cat vs Non-Cat</vt:lpstr>
      <vt:lpstr>Mobile App: Cat vs Non-Cat</vt:lpstr>
      <vt:lpstr>Effect of adding more data</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Sheetal Taneja</dc:creator>
  <cp:lastModifiedBy>Naveen Kumar</cp:lastModifiedBy>
  <cp:revision>363</cp:revision>
  <dcterms:created xsi:type="dcterms:W3CDTF">2017-12-06T16:35:55Z</dcterms:created>
  <dcterms:modified xsi:type="dcterms:W3CDTF">2024-03-15T03:00:55Z</dcterms:modified>
</cp:coreProperties>
</file>